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2" r:id="rId4"/>
    <p:sldId id="270" r:id="rId5"/>
    <p:sldId id="263" r:id="rId6"/>
    <p:sldId id="274" r:id="rId7"/>
    <p:sldId id="275" r:id="rId8"/>
    <p:sldId id="258" r:id="rId9"/>
    <p:sldId id="264" r:id="rId10"/>
    <p:sldId id="265" r:id="rId11"/>
    <p:sldId id="276" r:id="rId12"/>
    <p:sldId id="277" r:id="rId13"/>
    <p:sldId id="259" r:id="rId14"/>
    <p:sldId id="271" r:id="rId15"/>
    <p:sldId id="266" r:id="rId16"/>
    <p:sldId id="278" r:id="rId17"/>
    <p:sldId id="279" r:id="rId18"/>
    <p:sldId id="260" r:id="rId19"/>
    <p:sldId id="272" r:id="rId20"/>
    <p:sldId id="267" r:id="rId21"/>
    <p:sldId id="268" r:id="rId22"/>
    <p:sldId id="280" r:id="rId23"/>
    <p:sldId id="261" r:id="rId24"/>
    <p:sldId id="273" r:id="rId25"/>
    <p:sldId id="269" r:id="rId26"/>
    <p:sldId id="281" r:id="rId27"/>
    <p:sldId id="282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30820CF-B880-4189-942D-D702A7CBA730}" type="datetimeFigureOut">
              <a:rPr lang="zh-CN" altLang="en-US" smtClean="0"/>
              <a:t>2016/1/3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Online Shopping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altLang="zh-CN" sz="1600" dirty="0" smtClean="0"/>
              <a:t>                                                                                              14</a:t>
            </a:r>
            <a:r>
              <a:rPr lang="zh-CN" altLang="en-US" sz="1600" dirty="0" smtClean="0"/>
              <a:t>英语</a:t>
            </a:r>
            <a:r>
              <a:rPr lang="en-US" altLang="zh-CN" sz="1600" dirty="0" smtClean="0"/>
              <a:t>6</a:t>
            </a:r>
            <a:r>
              <a:rPr lang="zh-CN" altLang="en-US" sz="1600" dirty="0" smtClean="0"/>
              <a:t>班 第三小组</a:t>
            </a:r>
            <a:endParaRPr lang="en-US" altLang="zh-CN" sz="1600" dirty="0" smtClean="0"/>
          </a:p>
          <a:p>
            <a:pPr algn="r"/>
            <a:r>
              <a:rPr lang="en-US" altLang="zh-CN" sz="1600" dirty="0" smtClean="0"/>
              <a:t>                                                                                                                 08</a:t>
            </a:r>
            <a:r>
              <a:rPr lang="zh-CN" altLang="en-US" sz="1600" dirty="0" smtClean="0"/>
              <a:t>吴炫燕</a:t>
            </a:r>
            <a:endParaRPr lang="en-US" altLang="zh-CN" sz="1600" dirty="0" smtClean="0"/>
          </a:p>
          <a:p>
            <a:pPr algn="r"/>
            <a:r>
              <a:rPr lang="en-US" altLang="zh-CN" sz="1600" dirty="0" smtClean="0"/>
              <a:t>                                      09</a:t>
            </a:r>
            <a:r>
              <a:rPr lang="zh-CN" altLang="en-US" sz="1600" dirty="0" smtClean="0"/>
              <a:t>桑佳</a:t>
            </a:r>
            <a:endParaRPr lang="en-US" altLang="zh-CN" sz="1600" dirty="0" smtClean="0"/>
          </a:p>
          <a:p>
            <a:pPr algn="r"/>
            <a:r>
              <a:rPr lang="en-US" altLang="zh-CN" sz="1600" dirty="0" smtClean="0"/>
              <a:t>                                          10</a:t>
            </a:r>
            <a:r>
              <a:rPr lang="zh-CN" altLang="en-US" sz="1600" dirty="0" smtClean="0"/>
              <a:t>方周婕</a:t>
            </a:r>
            <a:endParaRPr lang="en-US" altLang="zh-CN" sz="1600" dirty="0" smtClean="0"/>
          </a:p>
          <a:p>
            <a:pPr algn="r"/>
            <a:r>
              <a:rPr lang="en-US" altLang="zh-CN" sz="1600" dirty="0" smtClean="0"/>
              <a:t>                                      11</a:t>
            </a:r>
            <a:r>
              <a:rPr lang="zh-CN" altLang="en-US" sz="1600" dirty="0" smtClean="0"/>
              <a:t>郑磊</a:t>
            </a:r>
            <a:endParaRPr lang="en-US" altLang="zh-CN" sz="1600" dirty="0" smtClean="0"/>
          </a:p>
          <a:p>
            <a:pPr algn="r"/>
            <a:r>
              <a:rPr lang="en-US" altLang="zh-CN" sz="1600" dirty="0" smtClean="0"/>
              <a:t>                                          12</a:t>
            </a:r>
            <a:r>
              <a:rPr lang="zh-CN" altLang="en-US" sz="1600" dirty="0" smtClean="0"/>
              <a:t>郭晶晶 </a:t>
            </a:r>
            <a:endParaRPr lang="zh-CN" altLang="en-US" sz="1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4138"/>
            <a:ext cx="33617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33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Reading&amp;Summary</a:t>
            </a:r>
            <a:r>
              <a:rPr lang="en-US" altLang="zh-CN" dirty="0" smtClean="0"/>
              <a:t>(Joyce)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These parts tell us four advantages of online shopping	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83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Clarification(Edison)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Line16</a:t>
            </a:r>
            <a:r>
              <a:rPr lang="en-US" altLang="zh-CN" dirty="0"/>
              <a:t>—</a:t>
            </a:r>
            <a:r>
              <a:rPr lang="en-US" altLang="zh-CN" dirty="0" smtClean="0"/>
              <a:t> appeal</a:t>
            </a:r>
            <a:r>
              <a:rPr lang="en-US" altLang="zh-CN" dirty="0"/>
              <a:t> :</a:t>
            </a:r>
            <a:r>
              <a:rPr lang="en-US" altLang="zh-CN" dirty="0" smtClean="0"/>
              <a:t>the </a:t>
            </a:r>
            <a:r>
              <a:rPr lang="en-US" altLang="zh-CN" dirty="0"/>
              <a:t>power or ability to attract, interest, amuse, or stimulate the mind or emotions </a:t>
            </a:r>
            <a:r>
              <a:rPr lang="en-US" altLang="zh-CN" dirty="0" smtClean="0"/>
              <a:t>.</a:t>
            </a:r>
            <a:endParaRPr lang="zh-CN" altLang="zh-CN" dirty="0"/>
          </a:p>
          <a:p>
            <a:r>
              <a:rPr lang="en-US" altLang="zh-CN" dirty="0"/>
              <a:t>L</a:t>
            </a:r>
            <a:r>
              <a:rPr lang="en-US" altLang="zh-CN" dirty="0" smtClean="0"/>
              <a:t>ine19 </a:t>
            </a:r>
            <a:r>
              <a:rPr lang="en-US" altLang="zh-CN" dirty="0"/>
              <a:t>—</a:t>
            </a:r>
            <a:r>
              <a:rPr lang="en-US" altLang="zh-CN" dirty="0" smtClean="0"/>
              <a:t>per :for </a:t>
            </a:r>
            <a:r>
              <a:rPr lang="en-US" altLang="zh-CN" dirty="0"/>
              <a:t>each; for every</a:t>
            </a:r>
            <a:r>
              <a:rPr lang="en-US" altLang="zh-CN" dirty="0" smtClean="0"/>
              <a:t>.</a:t>
            </a:r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dirty="0" smtClean="0"/>
              <a:t>Line23</a:t>
            </a:r>
            <a:r>
              <a:rPr lang="en-US" altLang="zh-CN" dirty="0"/>
              <a:t>—</a:t>
            </a:r>
            <a:r>
              <a:rPr lang="en-US" altLang="zh-CN" dirty="0" smtClean="0"/>
              <a:t> trawl</a:t>
            </a:r>
            <a:r>
              <a:rPr lang="en-US" altLang="zh-CN" dirty="0"/>
              <a:t> </a:t>
            </a:r>
            <a:r>
              <a:rPr lang="zh-CN" altLang="en-US" dirty="0" smtClean="0"/>
              <a:t>：</a:t>
            </a:r>
            <a:r>
              <a:rPr lang="en-US" altLang="zh-CN" dirty="0" smtClean="0"/>
              <a:t>search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966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Question(</a:t>
            </a:r>
            <a:r>
              <a:rPr lang="en-US" altLang="zh-CN" dirty="0" err="1" smtClean="0"/>
              <a:t>Syan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:Line 25: </a:t>
            </a:r>
            <a:r>
              <a:rPr lang="en-US" altLang="zh-CN" dirty="0"/>
              <a:t>which allow the purchaser </a:t>
            </a:r>
            <a:r>
              <a:rPr lang="zh-CN" altLang="en-US" dirty="0"/>
              <a:t>为什么后面不是跟</a:t>
            </a:r>
            <a:r>
              <a:rPr lang="en-US" altLang="zh-CN" dirty="0"/>
              <a:t>to have the right </a:t>
            </a:r>
            <a:r>
              <a:rPr lang="zh-CN" altLang="en-US" dirty="0"/>
              <a:t>，为什么直接是</a:t>
            </a:r>
            <a:r>
              <a:rPr lang="en-US" altLang="zh-CN" dirty="0"/>
              <a:t>the right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174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68760"/>
            <a:ext cx="9252520" cy="4525963"/>
          </a:xfrm>
        </p:spPr>
        <p:txBody>
          <a:bodyPr>
            <a:noAutofit/>
          </a:bodyPr>
          <a:lstStyle/>
          <a:p>
            <a:r>
              <a:rPr lang="en-US" altLang="zh-CN" dirty="0"/>
              <a:t>Line </a:t>
            </a:r>
            <a:r>
              <a:rPr lang="en-US" altLang="zh-CN" dirty="0" smtClean="0"/>
              <a:t>17—Line23: A </a:t>
            </a:r>
            <a:r>
              <a:rPr lang="en-US" altLang="zh-CN" dirty="0"/>
              <a:t>second benefit is the range of choice available to </a:t>
            </a:r>
            <a:r>
              <a:rPr lang="en-US" altLang="zh-CN" dirty="0" smtClean="0"/>
              <a:t>………to </a:t>
            </a:r>
            <a:r>
              <a:rPr lang="en-US" altLang="zh-CN" dirty="0"/>
              <a:t>be wider than you would find on a trawl of your local stores</a:t>
            </a:r>
            <a:r>
              <a:rPr lang="en-US" altLang="zh-CN" dirty="0" smtClean="0"/>
              <a:t>.</a:t>
            </a:r>
          </a:p>
          <a:p>
            <a:r>
              <a:rPr lang="zh-CN" altLang="en-US" dirty="0"/>
              <a:t>第二个好处是网上购物者有很大的选择范围。通过在线对比引擎，数以百万计的产品都可以作比较，所以已购买的每一样商品都很有可能节约下一比相当可观的钱。网上商品的价格可以那么低的原因</a:t>
            </a:r>
            <a:r>
              <a:rPr lang="zh-CN" altLang="en-US" dirty="0" smtClean="0"/>
              <a:t>是网上</a:t>
            </a:r>
            <a:r>
              <a:rPr lang="zh-CN" altLang="en-US" dirty="0"/>
              <a:t>开店不</a:t>
            </a:r>
            <a:r>
              <a:rPr lang="zh-CN" altLang="en-US" dirty="0" smtClean="0"/>
              <a:t>需要实体店的运行</a:t>
            </a:r>
            <a:r>
              <a:rPr lang="zh-CN" altLang="en-US" dirty="0"/>
              <a:t>和管理成本。如果你正在寻找一个特定类型的产品，也许只有专门的店里才有</a:t>
            </a:r>
            <a:r>
              <a:rPr lang="zh-CN" altLang="en-US" dirty="0" smtClean="0"/>
              <a:t>，</a:t>
            </a:r>
            <a:r>
              <a:rPr lang="zh-CN" altLang="en-US" dirty="0"/>
              <a:t>但是</a:t>
            </a:r>
            <a:r>
              <a:rPr lang="zh-CN" altLang="en-US" dirty="0" smtClean="0"/>
              <a:t>互联网</a:t>
            </a:r>
            <a:r>
              <a:rPr lang="zh-CN" altLang="en-US" dirty="0"/>
              <a:t>上提供的范围</a:t>
            </a:r>
            <a:r>
              <a:rPr lang="zh-CN" altLang="en-US" dirty="0" smtClean="0"/>
              <a:t>几乎</a:t>
            </a:r>
            <a:r>
              <a:rPr lang="zh-CN" altLang="en-US" dirty="0"/>
              <a:t>超过</a:t>
            </a:r>
            <a:r>
              <a:rPr lang="zh-CN" altLang="en-US" dirty="0" smtClean="0"/>
              <a:t>你在</a:t>
            </a:r>
            <a:r>
              <a:rPr lang="zh-CN" altLang="en-US" dirty="0"/>
              <a:t>当地商店的搜索的范围。</a:t>
            </a:r>
          </a:p>
          <a:p>
            <a:endParaRPr lang="en-US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Translation(Susie)</a:t>
            </a:r>
            <a:endParaRPr lang="zh-CN" altLang="en-US" sz="6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0"/>
            <a:ext cx="4867275" cy="7429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723261"/>
            <a:ext cx="74676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9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Connection(Erin)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(</a:t>
            </a:r>
            <a:r>
              <a:rPr lang="en-US" altLang="zh-CN" dirty="0"/>
              <a:t>Line14)overwhelming</a:t>
            </a:r>
            <a:r>
              <a:rPr lang="en-US" altLang="zh-CN" dirty="0" smtClean="0"/>
              <a:t>: When </a:t>
            </a:r>
            <a:r>
              <a:rPr lang="en-US" altLang="zh-CN" dirty="0"/>
              <a:t>facing the 800 meter sports test every semester</a:t>
            </a:r>
            <a:r>
              <a:rPr lang="en-US" altLang="zh-CN" dirty="0" smtClean="0"/>
              <a:t>, most </a:t>
            </a:r>
            <a:r>
              <a:rPr lang="en-US" altLang="zh-CN" dirty="0"/>
              <a:t>girls would show symptoms of anxiety and overwhelming worry</a:t>
            </a:r>
            <a:r>
              <a:rPr lang="en-US" altLang="zh-CN" dirty="0" smtClean="0"/>
              <a:t>, such </a:t>
            </a:r>
            <a:r>
              <a:rPr lang="en-US" altLang="zh-CN" dirty="0"/>
              <a:t>as my roommates.</a:t>
            </a:r>
            <a:endParaRPr lang="zh-CN" altLang="zh-CN" dirty="0"/>
          </a:p>
          <a:p>
            <a:r>
              <a:rPr lang="en-US" altLang="zh-CN" dirty="0"/>
              <a:t>(Line20)bricks-and-mortar</a:t>
            </a:r>
            <a:r>
              <a:rPr lang="en-US" altLang="zh-CN" dirty="0" smtClean="0"/>
              <a:t>: Internet </a:t>
            </a:r>
            <a:r>
              <a:rPr lang="en-US" altLang="zh-CN" dirty="0"/>
              <a:t>shopping is now so popular that bricks-and-mortar stores should switch strategy to appeal to customers again.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729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2400" cy="1362075"/>
          </a:xfrm>
        </p:spPr>
        <p:txBody>
          <a:bodyPr/>
          <a:lstStyle/>
          <a:p>
            <a:r>
              <a:rPr lang="en-US" altLang="zh-CN" dirty="0" smtClean="0"/>
              <a:t>PART 3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683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Reading&amp;Summary</a:t>
            </a:r>
            <a:r>
              <a:rPr lang="en-US" altLang="zh-CN" dirty="0" smtClean="0"/>
              <a:t> (Edison)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part mainly introduces four disadvantages of online shopping.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7986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Clarification(</a:t>
            </a:r>
            <a:r>
              <a:rPr lang="en-US" altLang="zh-CN" dirty="0" err="1" smtClean="0"/>
              <a:t>Syan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404664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Line36</a:t>
            </a:r>
            <a:r>
              <a:rPr lang="en-US" altLang="zh-CN" dirty="0"/>
              <a:t>—</a:t>
            </a:r>
            <a:r>
              <a:rPr lang="en-US" altLang="zh-CN" dirty="0" smtClean="0"/>
              <a:t> </a:t>
            </a:r>
            <a:r>
              <a:rPr lang="en-US" altLang="zh-CN" dirty="0"/>
              <a:t>invariably</a:t>
            </a:r>
            <a:r>
              <a:rPr lang="en-US" altLang="zh-CN" dirty="0" smtClean="0"/>
              <a:t>: always</a:t>
            </a:r>
            <a:endParaRPr lang="en-US" altLang="zh-CN" dirty="0"/>
          </a:p>
          <a:p>
            <a:r>
              <a:rPr lang="en-US" altLang="zh-CN" dirty="0" smtClean="0"/>
              <a:t>lines44</a:t>
            </a:r>
            <a:r>
              <a:rPr lang="en-US" altLang="zh-CN" dirty="0"/>
              <a:t>—</a:t>
            </a:r>
            <a:r>
              <a:rPr lang="en-US" altLang="zh-CN" dirty="0" smtClean="0"/>
              <a:t>scope: the </a:t>
            </a:r>
            <a:r>
              <a:rPr lang="en-US" altLang="zh-CN" dirty="0"/>
              <a:t>range of things that a subject</a:t>
            </a:r>
            <a:r>
              <a:rPr lang="en-US" altLang="zh-CN" dirty="0" smtClean="0"/>
              <a:t>, an </a:t>
            </a:r>
            <a:r>
              <a:rPr lang="en-US" altLang="zh-CN" dirty="0"/>
              <a:t>organization</a:t>
            </a:r>
            <a:r>
              <a:rPr lang="en-US" altLang="zh-CN" dirty="0" smtClean="0"/>
              <a:t>, an </a:t>
            </a:r>
            <a:r>
              <a:rPr lang="en-US" altLang="zh-CN" dirty="0"/>
              <a:t>activity</a:t>
            </a:r>
            <a:r>
              <a:rPr lang="en-US" altLang="zh-CN" dirty="0" smtClean="0"/>
              <a:t>, etc. deals </a:t>
            </a:r>
            <a:r>
              <a:rPr lang="en-US" altLang="zh-CN" dirty="0"/>
              <a:t>with</a:t>
            </a:r>
          </a:p>
          <a:p>
            <a:r>
              <a:rPr lang="en-US" altLang="zh-CN" dirty="0" smtClean="0"/>
              <a:t>line44</a:t>
            </a:r>
            <a:r>
              <a:rPr lang="en-US" altLang="zh-CN" dirty="0"/>
              <a:t>—</a:t>
            </a:r>
            <a:r>
              <a:rPr lang="en-US" altLang="zh-CN" dirty="0" smtClean="0"/>
              <a:t>compromise: an </a:t>
            </a:r>
            <a:r>
              <a:rPr lang="en-US" altLang="zh-CN" dirty="0"/>
              <a:t>agreement made between two people or groups in which each side gives up some of the things they want so that both sides are happy at the end</a:t>
            </a:r>
          </a:p>
          <a:p>
            <a:r>
              <a:rPr lang="en-US" altLang="zh-CN" dirty="0" smtClean="0"/>
              <a:t>line46</a:t>
            </a:r>
            <a:r>
              <a:rPr lang="en-US" altLang="zh-CN" dirty="0"/>
              <a:t>—</a:t>
            </a:r>
            <a:r>
              <a:rPr lang="en-US" altLang="zh-CN" dirty="0" smtClean="0"/>
              <a:t>encryption: the </a:t>
            </a:r>
            <a:r>
              <a:rPr lang="en-US" altLang="zh-CN" dirty="0"/>
              <a:t>activity of converting from plain text into code</a:t>
            </a:r>
          </a:p>
          <a:p>
            <a:r>
              <a:rPr lang="en-US" altLang="zh-CN" dirty="0" smtClean="0"/>
              <a:t>line47</a:t>
            </a:r>
            <a:r>
              <a:rPr lang="en-US" altLang="zh-CN" dirty="0"/>
              <a:t>—</a:t>
            </a:r>
            <a:r>
              <a:rPr lang="en-US" altLang="zh-CN" dirty="0" smtClean="0"/>
              <a:t>divulge: to </a:t>
            </a:r>
            <a:r>
              <a:rPr lang="en-US" altLang="zh-CN" dirty="0"/>
              <a:t>give </a:t>
            </a:r>
            <a:r>
              <a:rPr lang="en-US" altLang="zh-CN" dirty="0" err="1"/>
              <a:t>sb</a:t>
            </a:r>
            <a:r>
              <a:rPr lang="en-US" altLang="zh-CN" dirty="0"/>
              <a:t> information that is supposed to be secret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34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Question(Susie)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Line32: Although members of public who come within one or other…</a:t>
            </a:r>
            <a:r>
              <a:rPr lang="zh-CN" altLang="en-US" dirty="0"/>
              <a:t>这句话怎么理解，翻译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061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Translation(Erin)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Line34 </a:t>
            </a:r>
            <a:r>
              <a:rPr lang="en-US" altLang="zh-CN" dirty="0"/>
              <a:t>—</a:t>
            </a:r>
            <a:r>
              <a:rPr lang="en-US" altLang="zh-CN" dirty="0" smtClean="0"/>
              <a:t> Line38: When </a:t>
            </a:r>
            <a:r>
              <a:rPr lang="en-US" altLang="zh-CN" dirty="0"/>
              <a:t>you shop in a real market,</a:t>
            </a:r>
            <a:r>
              <a:rPr lang="zh-CN" altLang="zh-CN" dirty="0"/>
              <a:t>……</a:t>
            </a:r>
            <a:r>
              <a:rPr lang="en-US" altLang="zh-CN" dirty="0"/>
              <a:t>,the camera does occasionally </a:t>
            </a:r>
            <a:r>
              <a:rPr lang="en-US" altLang="zh-CN" dirty="0" smtClean="0"/>
              <a:t>lie</a:t>
            </a:r>
          </a:p>
          <a:p>
            <a:r>
              <a:rPr lang="zh-CN" altLang="zh-CN" dirty="0" smtClean="0"/>
              <a:t>当</a:t>
            </a:r>
            <a:r>
              <a:rPr lang="zh-CN" altLang="zh-CN" dirty="0"/>
              <a:t>你在一个真正的市场购物时，你能看到、感觉到甚至试用下想购买的产品。而网购的时候并没有这样的设备存在。你能看到的至多就是感兴趣想买的商品的图片。虽然这总是能准确展示商品，但事实却和俗话相反——相机确实偶尔会说谎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478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Part1:line 1-line9</a:t>
            </a:r>
          </a:p>
          <a:p>
            <a:r>
              <a:rPr lang="en-US" altLang="zh-CN" dirty="0" smtClean="0"/>
              <a:t>Part2:line 10-line 29</a:t>
            </a:r>
          </a:p>
          <a:p>
            <a:r>
              <a:rPr lang="en-US" altLang="zh-CN" dirty="0" smtClean="0"/>
              <a:t>Part3:line 30-line 50</a:t>
            </a:r>
          </a:p>
          <a:p>
            <a:r>
              <a:rPr lang="en-US" altLang="zh-CN" dirty="0" smtClean="0"/>
              <a:t>Part4:line 51-line 54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357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Connection(Joyce)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Line 44</a:t>
            </a:r>
            <a:r>
              <a:rPr lang="en-US" altLang="zh-CN" dirty="0"/>
              <a:t>—</a:t>
            </a:r>
            <a:r>
              <a:rPr lang="en-US" altLang="zh-CN" dirty="0" smtClean="0"/>
              <a:t> compromise: Liu </a:t>
            </a:r>
            <a:r>
              <a:rPr lang="en-US" altLang="zh-CN" dirty="0" err="1"/>
              <a:t>Hulan</a:t>
            </a:r>
            <a:r>
              <a:rPr lang="en-US" altLang="zh-CN" dirty="0"/>
              <a:t> is very strong-willed, she would rather die than compromise her principles to be a traitor.</a:t>
            </a:r>
            <a:endParaRPr lang="zh-CN" altLang="zh-CN" dirty="0"/>
          </a:p>
          <a:p>
            <a:r>
              <a:rPr lang="en-US" altLang="zh-CN" dirty="0" smtClean="0"/>
              <a:t>Line46—encryption: </a:t>
            </a:r>
            <a:r>
              <a:rPr lang="en-US" altLang="zh-CN" dirty="0"/>
              <a:t>The details of bank accounts are encrypted in order to protect privacy.</a:t>
            </a:r>
            <a:endParaRPr lang="zh-CN" altLang="zh-CN" dirty="0"/>
          </a:p>
          <a:p>
            <a:r>
              <a:rPr lang="en-US" altLang="zh-CN" dirty="0" smtClean="0"/>
              <a:t>Line47—divulge: Edward </a:t>
            </a:r>
            <a:r>
              <a:rPr lang="en-US" altLang="zh-CN" dirty="0"/>
              <a:t>Snowden was wanted by the American government because he was charged with divulging state secrets.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12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1556792"/>
            <a:ext cx="7772400" cy="1362075"/>
          </a:xfrm>
        </p:spPr>
        <p:txBody>
          <a:bodyPr/>
          <a:lstStyle/>
          <a:p>
            <a:r>
              <a:rPr lang="en-US" altLang="zh-CN" dirty="0" smtClean="0"/>
              <a:t>Part 4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63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Reading&amp;Summary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Syan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Online shopping is a double-edged </a:t>
            </a:r>
            <a:r>
              <a:rPr lang="en-US" altLang="zh-CN" dirty="0" err="1"/>
              <a:t>sword.There</a:t>
            </a:r>
            <a:r>
              <a:rPr lang="en-US" altLang="zh-CN" dirty="0"/>
              <a:t> is inevitably good and bad to be said about both.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235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Clarification(Susie)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Line 51—avail</a:t>
            </a:r>
            <a:r>
              <a:rPr lang="en-US" altLang="zh-CN" dirty="0"/>
              <a:t>: to be helpful or useful to </a:t>
            </a:r>
            <a:r>
              <a:rPr lang="en-US" altLang="zh-CN" dirty="0" err="1"/>
              <a:t>sb</a:t>
            </a:r>
            <a:endParaRPr lang="en-US" altLang="zh-CN" dirty="0"/>
          </a:p>
          <a:p>
            <a:r>
              <a:rPr lang="en-US" altLang="zh-CN" dirty="0" smtClean="0"/>
              <a:t>Line 52—perceived: something </a:t>
            </a:r>
            <a:r>
              <a:rPr lang="en-US" altLang="zh-CN" dirty="0"/>
              <a:t>to </a:t>
            </a:r>
            <a:r>
              <a:rPr lang="en-US" altLang="zh-CN" dirty="0" smtClean="0"/>
              <a:t>be noticed </a:t>
            </a:r>
            <a:r>
              <a:rPr lang="en-US" altLang="zh-CN" dirty="0"/>
              <a:t>or </a:t>
            </a:r>
            <a:r>
              <a:rPr lang="en-US" altLang="zh-CN" dirty="0" smtClean="0"/>
              <a:t>realized</a:t>
            </a:r>
          </a:p>
          <a:p>
            <a:r>
              <a:rPr lang="en-US" altLang="zh-CN" dirty="0" smtClean="0"/>
              <a:t>Line 53—embrace: to accept an idea, a proposal, a set of beliefs, etc., especially it is done with enthusiasm</a:t>
            </a:r>
          </a:p>
          <a:p>
            <a:r>
              <a:rPr lang="en-US" altLang="zh-CN" dirty="0" smtClean="0"/>
              <a:t>Line 54—inevitably: as is certain to happen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26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Question(Erin)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No question.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54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Translation(Joyce)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Line 52-Line53: </a:t>
            </a:r>
            <a:r>
              <a:rPr lang="en-US" altLang="zh-CN" dirty="0"/>
              <a:t>Ultimately, it is a personal matter for the consumer, whether to embrace the opportunity offered by the Internet of continue with his existing personal shopping practices.</a:t>
            </a:r>
            <a:endParaRPr lang="zh-CN" altLang="zh-CN" dirty="0"/>
          </a:p>
          <a:p>
            <a:r>
              <a:rPr lang="zh-CN" altLang="zh-CN" dirty="0"/>
              <a:t>最后，这是消费者的个人事务，是否接受网络所提供的机会或者仍旧坚持个人现存的购物模式。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277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Connection(Edison)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Line51 </a:t>
            </a:r>
            <a:r>
              <a:rPr lang="en-US" altLang="zh-CN" dirty="0"/>
              <a:t>— </a:t>
            </a:r>
            <a:r>
              <a:rPr lang="en-US" altLang="zh-CN" dirty="0" smtClean="0"/>
              <a:t>avail oneself of </a:t>
            </a:r>
            <a:r>
              <a:rPr lang="en-US" altLang="zh-CN" dirty="0"/>
              <a:t>:</a:t>
            </a:r>
            <a:r>
              <a:rPr lang="en-US" altLang="zh-CN" dirty="0" smtClean="0"/>
              <a:t>You </a:t>
            </a:r>
            <a:r>
              <a:rPr lang="en-US" altLang="zh-CN" dirty="0"/>
              <a:t>would go crazy not to avail yourself of the chance to buy something you’ve always wanted at a low price on double 11.</a:t>
            </a:r>
            <a:endParaRPr lang="zh-CN" altLang="zh-CN" dirty="0"/>
          </a:p>
          <a:p>
            <a:pPr marL="0" indent="0">
              <a:buNone/>
            </a:pP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129012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7624" y="1484784"/>
            <a:ext cx="6781800" cy="16002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547664" y="2852936"/>
            <a:ext cx="547260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you!</a:t>
            </a:r>
            <a:endParaRPr lang="zh-CN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597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3568" y="1484784"/>
            <a:ext cx="7772400" cy="1362075"/>
          </a:xfrm>
        </p:spPr>
        <p:txBody>
          <a:bodyPr/>
          <a:lstStyle/>
          <a:p>
            <a:r>
              <a:rPr lang="en-US" altLang="zh-CN" dirty="0" smtClean="0"/>
              <a:t>Part 1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80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zh-CN" dirty="0"/>
              <a:t> </a:t>
            </a:r>
            <a:r>
              <a:rPr lang="en-US" altLang="zh-CN" dirty="0" err="1" smtClean="0"/>
              <a:t>Reading&amp;Summary</a:t>
            </a:r>
            <a:r>
              <a:rPr lang="en-US" altLang="zh-CN" dirty="0" smtClean="0"/>
              <a:t>(Erin)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Online </a:t>
            </a:r>
            <a:r>
              <a:rPr lang="en-US" altLang="zh-CN" dirty="0"/>
              <a:t>shopping has become a vital role in our everyday lives</a:t>
            </a:r>
            <a:r>
              <a:rPr lang="en-US" altLang="zh-CN" dirty="0" smtClean="0"/>
              <a:t>. It </a:t>
            </a:r>
            <a:r>
              <a:rPr lang="en-US" altLang="zh-CN" dirty="0"/>
              <a:t>surely makes our lives easier but in other hand it also has some disadvantages at the same time.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764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Clarification(Joyce)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Line 1—virtually: almost </a:t>
            </a:r>
            <a:r>
              <a:rPr lang="en-US" altLang="zh-CN" dirty="0"/>
              <a:t>or very nearly, so that any slight difference is not important</a:t>
            </a:r>
            <a:endParaRPr lang="zh-CN" altLang="zh-CN" dirty="0"/>
          </a:p>
          <a:p>
            <a:r>
              <a:rPr lang="en-US" altLang="zh-CN" dirty="0" smtClean="0"/>
              <a:t>Line 2—palpable: that </a:t>
            </a:r>
            <a:r>
              <a:rPr lang="en-US" altLang="zh-CN" dirty="0"/>
              <a:t>is easily noticed by the mind or the senses</a:t>
            </a:r>
            <a:endParaRPr lang="zh-CN" altLang="zh-CN" dirty="0"/>
          </a:p>
          <a:p>
            <a:r>
              <a:rPr lang="en-US" altLang="zh-CN" dirty="0" smtClean="0"/>
              <a:t>Line 3—insurance: an </a:t>
            </a:r>
            <a:r>
              <a:rPr lang="en-US" altLang="zh-CN" dirty="0"/>
              <a:t>arrangement with a company in which you pay them regular amounts of money and they agree to pay the costs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048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Question(Edison)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Line6: </a:t>
            </a:r>
            <a:r>
              <a:rPr lang="en-US" altLang="zh-CN" dirty="0"/>
              <a:t>it undoubtedly bring with it</a:t>
            </a:r>
            <a:r>
              <a:rPr lang="en-US" altLang="zh-CN" dirty="0" smtClean="0"/>
              <a:t>...</a:t>
            </a:r>
            <a:r>
              <a:rPr lang="zh-CN" altLang="en-US" dirty="0" smtClean="0"/>
              <a:t>这句话，为什么</a:t>
            </a:r>
            <a:r>
              <a:rPr lang="zh-CN" altLang="en-US" dirty="0"/>
              <a:t>用</a:t>
            </a:r>
            <a:r>
              <a:rPr lang="en-US" altLang="zh-CN" dirty="0"/>
              <a:t>bring with </a:t>
            </a:r>
            <a:r>
              <a:rPr lang="en-US" altLang="zh-CN" dirty="0" smtClean="0"/>
              <a:t>it</a:t>
            </a:r>
            <a:r>
              <a:rPr lang="zh-CN" altLang="en-US" dirty="0" smtClean="0"/>
              <a:t>，</a:t>
            </a:r>
            <a:r>
              <a:rPr lang="en-US" altLang="zh-CN" dirty="0" smtClean="0"/>
              <a:t>that are not available to the personal shopper</a:t>
            </a:r>
            <a:r>
              <a:rPr lang="zh-CN" altLang="en-US" smtClean="0"/>
              <a:t>怎么理解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49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Translation(</a:t>
            </a:r>
            <a:r>
              <a:rPr lang="en-US" altLang="zh-CN" dirty="0" err="1" smtClean="0"/>
              <a:t>Syan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548680"/>
            <a:ext cx="9144000" cy="54292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Line1-Line5:The </a:t>
            </a:r>
            <a:r>
              <a:rPr lang="en-US" altLang="zh-CN" dirty="0"/>
              <a:t>ever-increasing influence of the Internet on our </a:t>
            </a:r>
            <a:r>
              <a:rPr lang="en-US" altLang="zh-CN" dirty="0" smtClean="0"/>
              <a:t>every ……..They </a:t>
            </a:r>
            <a:r>
              <a:rPr lang="en-US" altLang="zh-CN" dirty="0"/>
              <a:t>can also purchase more or less any item they might wish to buy.</a:t>
            </a:r>
          </a:p>
          <a:p>
            <a:r>
              <a:rPr lang="zh-CN" altLang="en-US" dirty="0"/>
              <a:t>网络对我们日常生活不断增长的影响，能够在我们实际上做的每一件事上看出来。也许它在电子商务领域上的影响比任何地方都更能感受的到。人们能够在网上购买他们的保险单，建立银行账户，申请信用卡和贷款，预定酒店，度假，车辆和机票。他们还能够或多或少的购买任何想要购买的东西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367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Connection(Susie)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Line </a:t>
            </a:r>
            <a:r>
              <a:rPr lang="en-US" altLang="zh-CN" dirty="0" smtClean="0"/>
              <a:t>1—virtually</a:t>
            </a:r>
            <a:r>
              <a:rPr lang="en-US" altLang="zh-CN" dirty="0"/>
              <a:t>: Torn apart by war, its economy virtually destroyed, this country now faces a very uncertain future.   </a:t>
            </a:r>
            <a:endParaRPr lang="en-US" altLang="zh-CN" dirty="0" smtClean="0"/>
          </a:p>
          <a:p>
            <a:r>
              <a:rPr lang="en-US" altLang="zh-CN" dirty="0" smtClean="0"/>
              <a:t>Line 2—palpable</a:t>
            </a:r>
            <a:r>
              <a:rPr lang="en-US" altLang="zh-CN" dirty="0"/>
              <a:t>: </a:t>
            </a:r>
            <a:r>
              <a:rPr lang="en-US" altLang="zh-CN" dirty="0" smtClean="0"/>
              <a:t>The </a:t>
            </a:r>
            <a:r>
              <a:rPr lang="en-US" altLang="zh-CN" dirty="0"/>
              <a:t>moment I stepped outside the city's vast international airport, I noticed an acrid hint of burning coal in the all-too-palpable air.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50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2400" cy="1362075"/>
          </a:xfrm>
        </p:spPr>
        <p:txBody>
          <a:bodyPr/>
          <a:lstStyle/>
          <a:p>
            <a:r>
              <a:rPr lang="en-US" altLang="zh-CN" dirty="0" smtClean="0"/>
              <a:t>Part 2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95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325</TotalTime>
  <Words>966</Words>
  <Application>Microsoft Office PowerPoint</Application>
  <PresentationFormat>全屏显示(4:3)</PresentationFormat>
  <Paragraphs>75</Paragraphs>
  <Slides>27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NewsPrint</vt:lpstr>
      <vt:lpstr>Online Shopping</vt:lpstr>
      <vt:lpstr>PowerPoint 演示文稿</vt:lpstr>
      <vt:lpstr>Part 1</vt:lpstr>
      <vt:lpstr> Reading&amp;Summary(Erin)</vt:lpstr>
      <vt:lpstr>Clarification(Joyce)</vt:lpstr>
      <vt:lpstr>Question(Edison)</vt:lpstr>
      <vt:lpstr>Translation(Syan)</vt:lpstr>
      <vt:lpstr>Connection(Susie)</vt:lpstr>
      <vt:lpstr>Part 2</vt:lpstr>
      <vt:lpstr>Reading&amp;Summary(Joyce)</vt:lpstr>
      <vt:lpstr>Clarification(Edison)</vt:lpstr>
      <vt:lpstr>Question(Syan)</vt:lpstr>
      <vt:lpstr>Translation(Susie)</vt:lpstr>
      <vt:lpstr>Connection(Erin)</vt:lpstr>
      <vt:lpstr>PART 3</vt:lpstr>
      <vt:lpstr>Reading&amp;Summary (Edison)</vt:lpstr>
      <vt:lpstr>Clarification(Syan)</vt:lpstr>
      <vt:lpstr>Question(Susie)</vt:lpstr>
      <vt:lpstr>  Translation(Erin)</vt:lpstr>
      <vt:lpstr>Connection(Joyce)</vt:lpstr>
      <vt:lpstr>Part 4</vt:lpstr>
      <vt:lpstr>Reading&amp;Summary(Syan)</vt:lpstr>
      <vt:lpstr>Clarification(Susie)</vt:lpstr>
      <vt:lpstr>Question(Erin)</vt:lpstr>
      <vt:lpstr>Translation(Joyce)</vt:lpstr>
      <vt:lpstr>Connection(Edison)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</cp:lastModifiedBy>
  <cp:revision>27</cp:revision>
  <dcterms:created xsi:type="dcterms:W3CDTF">2015-12-21T10:14:16Z</dcterms:created>
  <dcterms:modified xsi:type="dcterms:W3CDTF">2016-01-03T12:34:45Z</dcterms:modified>
</cp:coreProperties>
</file>