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6" r:id="rId2"/>
    <p:sldId id="267" r:id="rId3"/>
    <p:sldId id="268" r:id="rId4"/>
    <p:sldId id="263" r:id="rId5"/>
    <p:sldId id="279" r:id="rId6"/>
    <p:sldId id="280" r:id="rId7"/>
    <p:sldId id="269" r:id="rId8"/>
    <p:sldId id="272" r:id="rId9"/>
    <p:sldId id="256" r:id="rId10"/>
    <p:sldId id="282" r:id="rId11"/>
    <p:sldId id="261" r:id="rId12"/>
    <p:sldId id="276" r:id="rId13"/>
    <p:sldId id="258" r:id="rId14"/>
    <p:sldId id="264" r:id="rId15"/>
    <p:sldId id="270" r:id="rId16"/>
    <p:sldId id="273" r:id="rId17"/>
    <p:sldId id="274" r:id="rId18"/>
    <p:sldId id="281" r:id="rId19"/>
    <p:sldId id="259" r:id="rId20"/>
    <p:sldId id="262" r:id="rId21"/>
    <p:sldId id="265" r:id="rId22"/>
    <p:sldId id="278"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59" autoAdjust="0"/>
  </p:normalViewPr>
  <p:slideViewPr>
    <p:cSldViewPr>
      <p:cViewPr varScale="1">
        <p:scale>
          <a:sx n="67" d="100"/>
          <a:sy n="67" d="100"/>
        </p:scale>
        <p:origin x="-147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t>2016/6/5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Batting Clean-up </a:t>
            </a:r>
            <a:br>
              <a:rPr lang="en-US" altLang="zh-CN" dirty="0" smtClean="0"/>
            </a:br>
            <a:r>
              <a:rPr lang="en-US" altLang="zh-CN" dirty="0" smtClean="0"/>
              <a:t>and Striking Out</a:t>
            </a:r>
            <a:endParaRPr lang="zh-CN" altLang="en-US" dirty="0"/>
          </a:p>
        </p:txBody>
      </p:sp>
      <p:sp>
        <p:nvSpPr>
          <p:cNvPr id="3" name="副标题 2"/>
          <p:cNvSpPr>
            <a:spLocks noGrp="1"/>
          </p:cNvSpPr>
          <p:nvPr>
            <p:ph type="subTitle" idx="1"/>
          </p:nvPr>
        </p:nvSpPr>
        <p:spPr>
          <a:xfrm>
            <a:off x="5076056" y="4797152"/>
            <a:ext cx="6400800" cy="1752600"/>
          </a:xfrm>
        </p:spPr>
        <p:txBody>
          <a:bodyPr>
            <a:normAutofit/>
          </a:bodyPr>
          <a:lstStyle/>
          <a:p>
            <a:endParaRPr lang="en-US" altLang="zh-CN" sz="1800" dirty="0" smtClean="0">
              <a:solidFill>
                <a:schemeClr val="tx1"/>
              </a:solidFill>
            </a:endParaRPr>
          </a:p>
          <a:p>
            <a:r>
              <a:rPr lang="en-US" altLang="zh-CN" sz="1800" dirty="0">
                <a:solidFill>
                  <a:schemeClr val="tx1"/>
                </a:solidFill>
              </a:rPr>
              <a:t> </a:t>
            </a:r>
            <a:r>
              <a:rPr lang="en-US" altLang="zh-CN" sz="1800" dirty="0" smtClean="0">
                <a:solidFill>
                  <a:schemeClr val="tx1"/>
                </a:solidFill>
              </a:rPr>
              <a:t>  14</a:t>
            </a:r>
            <a:r>
              <a:rPr lang="zh-CN" altLang="en-US" sz="1800" dirty="0" smtClean="0">
                <a:solidFill>
                  <a:schemeClr val="tx1"/>
                </a:solidFill>
              </a:rPr>
              <a:t>英语</a:t>
            </a:r>
            <a:r>
              <a:rPr lang="en-US" altLang="zh-CN" sz="1800" dirty="0" smtClean="0">
                <a:solidFill>
                  <a:schemeClr val="tx1"/>
                </a:solidFill>
              </a:rPr>
              <a:t>6</a:t>
            </a:r>
            <a:r>
              <a:rPr lang="zh-CN" altLang="en-US" sz="1800" dirty="0" smtClean="0">
                <a:solidFill>
                  <a:schemeClr val="tx1"/>
                </a:solidFill>
              </a:rPr>
              <a:t>班第三小组</a:t>
            </a:r>
            <a:endParaRPr lang="en-US" altLang="zh-CN" sz="1800" dirty="0" smtClean="0">
              <a:solidFill>
                <a:schemeClr val="tx1"/>
              </a:solidFill>
            </a:endParaRPr>
          </a:p>
          <a:p>
            <a:r>
              <a:rPr lang="zh-CN" altLang="en-US" sz="1800" dirty="0" smtClean="0">
                <a:solidFill>
                  <a:schemeClr val="tx1"/>
                </a:solidFill>
              </a:rPr>
              <a:t>吴炫燕 桑佳 方周婕 郑磊 郭晶晶</a:t>
            </a:r>
            <a:endParaRPr lang="en-US" altLang="zh-CN" sz="1800" dirty="0" smtClean="0">
              <a:solidFill>
                <a:schemeClr val="tx1"/>
              </a:solidFill>
            </a:endParaRPr>
          </a:p>
        </p:txBody>
      </p:sp>
    </p:spTree>
    <p:extLst>
      <p:ext uri="{BB962C8B-B14F-4D97-AF65-F5344CB8AC3E}">
        <p14:creationId xmlns:p14="http://schemas.microsoft.com/office/powerpoint/2010/main" val="2111986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Reading &amp; Summary(Joyce)</a:t>
            </a:r>
            <a:endParaRPr lang="zh-CN" altLang="en-US" dirty="0"/>
          </a:p>
        </p:txBody>
      </p:sp>
      <p:sp>
        <p:nvSpPr>
          <p:cNvPr id="3" name="内容占位符 2"/>
          <p:cNvSpPr>
            <a:spLocks noGrp="1"/>
          </p:cNvSpPr>
          <p:nvPr>
            <p:ph idx="1"/>
          </p:nvPr>
        </p:nvSpPr>
        <p:spPr/>
        <p:txBody>
          <a:bodyPr/>
          <a:lstStyle/>
          <a:p>
            <a:r>
              <a:rPr lang="en-US" altLang="zh-CN" dirty="0"/>
              <a:t> It happens quite frequently that the author’s wife can see dirt and think the bathroom is filthy even though the author has cleaned it.</a:t>
            </a:r>
            <a:endParaRPr lang="zh-CN" altLang="en-US" dirty="0"/>
          </a:p>
          <a:p>
            <a:endParaRPr lang="zh-CN" altLang="en-US" dirty="0"/>
          </a:p>
        </p:txBody>
      </p:sp>
    </p:spTree>
    <p:extLst>
      <p:ext uri="{BB962C8B-B14F-4D97-AF65-F5344CB8AC3E}">
        <p14:creationId xmlns:p14="http://schemas.microsoft.com/office/powerpoint/2010/main" val="353153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endParaRPr lang="en-US" altLang="zh-CN" sz="3200" b="1" dirty="0"/>
          </a:p>
        </p:txBody>
      </p:sp>
      <p:pic>
        <p:nvPicPr>
          <p:cNvPr id="2" name="内容占位符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2856"/>
            <a:ext cx="5715000" cy="4114800"/>
          </a:xfrm>
        </p:spPr>
      </p:pic>
      <p:sp>
        <p:nvSpPr>
          <p:cNvPr id="3" name="TextBox 2"/>
          <p:cNvSpPr txBox="1"/>
          <p:nvPr/>
        </p:nvSpPr>
        <p:spPr>
          <a:xfrm>
            <a:off x="512713" y="1041530"/>
            <a:ext cx="4392488" cy="523220"/>
          </a:xfrm>
          <a:prstGeom prst="rect">
            <a:avLst/>
          </a:prstGeom>
          <a:noFill/>
        </p:spPr>
        <p:txBody>
          <a:bodyPr wrap="square" rtlCol="0">
            <a:spAutoFit/>
          </a:bodyPr>
          <a:lstStyle/>
          <a:p>
            <a:r>
              <a:rPr lang="en-US" altLang="zh-CN" sz="2800" dirty="0" smtClean="0"/>
              <a:t>Action figures</a:t>
            </a:r>
            <a:endParaRPr lang="zh-CN" altLang="en-US" sz="2800" dirty="0"/>
          </a:p>
        </p:txBody>
      </p:sp>
      <p:sp>
        <p:nvSpPr>
          <p:cNvPr id="4" name="TextBox 3"/>
          <p:cNvSpPr txBox="1"/>
          <p:nvPr/>
        </p:nvSpPr>
        <p:spPr>
          <a:xfrm>
            <a:off x="6516216" y="2276872"/>
            <a:ext cx="2627784" cy="4062651"/>
          </a:xfrm>
          <a:prstGeom prst="rect">
            <a:avLst/>
          </a:prstGeom>
          <a:noFill/>
        </p:spPr>
        <p:txBody>
          <a:bodyPr wrap="square" rtlCol="0">
            <a:spAutoFit/>
          </a:bodyPr>
          <a:lstStyle/>
          <a:p>
            <a:r>
              <a:rPr lang="en-US" altLang="zh-CN" sz="2400" dirty="0"/>
              <a:t>It is a kind of game props, sometimes called assembling model. The figures are lifelike in shape and form and </a:t>
            </a:r>
            <a:r>
              <a:rPr lang="en-US" altLang="zh-CN" sz="2400" dirty="0" smtClean="0"/>
              <a:t>players </a:t>
            </a:r>
            <a:r>
              <a:rPr lang="en-US" altLang="zh-CN" sz="2400" dirty="0"/>
              <a:t>can assemble them according to their own minds.</a:t>
            </a:r>
          </a:p>
          <a:p>
            <a:endParaRPr lang="zh-CN" altLang="en-US" dirty="0"/>
          </a:p>
        </p:txBody>
      </p:sp>
    </p:spTree>
    <p:extLst>
      <p:ext uri="{BB962C8B-B14F-4D97-AF65-F5344CB8AC3E}">
        <p14:creationId xmlns:p14="http://schemas.microsoft.com/office/powerpoint/2010/main" val="34049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492896"/>
            <a:ext cx="4670699" cy="3876681"/>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576" y="2492896"/>
            <a:ext cx="4681097" cy="3888432"/>
          </a:xfrm>
          <a:prstGeom prst="rect">
            <a:avLst/>
          </a:prstGeom>
        </p:spPr>
      </p:pic>
      <p:sp>
        <p:nvSpPr>
          <p:cNvPr id="6" name="TextBox 5"/>
          <p:cNvSpPr txBox="1"/>
          <p:nvPr/>
        </p:nvSpPr>
        <p:spPr>
          <a:xfrm>
            <a:off x="395536" y="332656"/>
            <a:ext cx="3240360" cy="523220"/>
          </a:xfrm>
          <a:prstGeom prst="rect">
            <a:avLst/>
          </a:prstGeom>
          <a:noFill/>
        </p:spPr>
        <p:txBody>
          <a:bodyPr wrap="square" rtlCol="0">
            <a:spAutoFit/>
          </a:bodyPr>
          <a:lstStyle/>
          <a:p>
            <a:r>
              <a:rPr lang="en-US" altLang="zh-CN" sz="2800" dirty="0" smtClean="0"/>
              <a:t>Etch-a-Sketch</a:t>
            </a:r>
            <a:endParaRPr lang="zh-CN" altLang="en-US" sz="2800" dirty="0"/>
          </a:p>
        </p:txBody>
      </p:sp>
      <p:sp>
        <p:nvSpPr>
          <p:cNvPr id="3" name="TextBox 2"/>
          <p:cNvSpPr txBox="1"/>
          <p:nvPr/>
        </p:nvSpPr>
        <p:spPr>
          <a:xfrm>
            <a:off x="370407" y="855876"/>
            <a:ext cx="8648137" cy="2215991"/>
          </a:xfrm>
          <a:prstGeom prst="rect">
            <a:avLst/>
          </a:prstGeom>
          <a:noFill/>
        </p:spPr>
        <p:txBody>
          <a:bodyPr wrap="square" rtlCol="0">
            <a:spAutoFit/>
          </a:bodyPr>
          <a:lstStyle/>
          <a:p>
            <a:r>
              <a:rPr lang="en-US" altLang="zh-CN" sz="2400" dirty="0"/>
              <a:t>It is a software of sketch drawing. To play it, users need to spin the knobs on the left and right in order to control the paintbrush on the drawing board. If you want to make it easier, you can touch the screen with your fingers to get the image. Even more </a:t>
            </a:r>
            <a:r>
              <a:rPr lang="en-US" altLang="zh-CN" sz="2400" dirty="0" smtClean="0"/>
              <a:t>importantly, </a:t>
            </a:r>
            <a:r>
              <a:rPr lang="en-US" altLang="zh-CN" sz="2400" dirty="0"/>
              <a:t>you can color the picture.</a:t>
            </a:r>
          </a:p>
          <a:p>
            <a:endParaRPr lang="zh-CN" altLang="en-US" dirty="0"/>
          </a:p>
        </p:txBody>
      </p:sp>
    </p:spTree>
    <p:extLst>
      <p:ext uri="{BB962C8B-B14F-4D97-AF65-F5344CB8AC3E}">
        <p14:creationId xmlns:p14="http://schemas.microsoft.com/office/powerpoint/2010/main" val="12579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lang="en-US" altLang="zh-CN" sz="3200" b="1" dirty="0" smtClean="0"/>
              <a:t>Questions (Susie)</a:t>
            </a:r>
            <a:endParaRPr lang="zh-CN" altLang="en-US" sz="3200" b="1" dirty="0"/>
          </a:p>
        </p:txBody>
      </p:sp>
      <p:sp>
        <p:nvSpPr>
          <p:cNvPr id="3" name="内容占位符 2"/>
          <p:cNvSpPr>
            <a:spLocks noGrp="1"/>
          </p:cNvSpPr>
          <p:nvPr>
            <p:ph idx="1"/>
          </p:nvPr>
        </p:nvSpPr>
        <p:spPr>
          <a:xfrm>
            <a:off x="395536" y="1700808"/>
            <a:ext cx="8229600" cy="4389120"/>
          </a:xfrm>
        </p:spPr>
        <p:txBody>
          <a:bodyPr>
            <a:noAutofit/>
          </a:bodyPr>
          <a:lstStyle/>
          <a:p>
            <a:r>
              <a:rPr lang="en-US" altLang="zh-CN" sz="2800" dirty="0" smtClean="0"/>
              <a:t>Line 18: </a:t>
            </a:r>
            <a:r>
              <a:rPr lang="zh-CN" altLang="en-US" sz="2800" dirty="0" smtClean="0"/>
              <a:t>“</a:t>
            </a:r>
            <a:r>
              <a:rPr lang="en-US" altLang="zh-CN" sz="2800" dirty="0" smtClean="0"/>
              <a:t>where the men’s room had bacteria you could enter in a rodeo </a:t>
            </a:r>
            <a:r>
              <a:rPr lang="zh-CN" altLang="en-US" sz="2800" dirty="0" smtClean="0"/>
              <a:t>”怎么理解</a:t>
            </a:r>
            <a:r>
              <a:rPr lang="en-US" altLang="zh-CN" sz="2800" dirty="0" smtClean="0"/>
              <a:t>?</a:t>
            </a:r>
          </a:p>
          <a:p>
            <a:r>
              <a:rPr lang="en-US" altLang="zh-CN" sz="2800" dirty="0" smtClean="0"/>
              <a:t>Line 21:</a:t>
            </a:r>
            <a:r>
              <a:rPr lang="zh-CN" altLang="en-US" sz="2800" dirty="0"/>
              <a:t> </a:t>
            </a:r>
            <a:r>
              <a:rPr lang="zh-CN" altLang="en-US" sz="2800" dirty="0" smtClean="0"/>
              <a:t>“</a:t>
            </a:r>
            <a:r>
              <a:rPr lang="en-US" altLang="zh-CN" sz="2800" dirty="0" smtClean="0"/>
              <a:t>God forbid Robert should ever take a bath without</a:t>
            </a:r>
            <a:r>
              <a:rPr lang="zh-CN" altLang="en-US" sz="2800" dirty="0" smtClean="0"/>
              <a:t>”句子结构是怎么样的？翻译成“</a:t>
            </a:r>
            <a:r>
              <a:rPr lang="en-US" altLang="zh-CN" sz="2800" dirty="0" smtClean="0"/>
              <a:t>Robert </a:t>
            </a:r>
            <a:r>
              <a:rPr lang="zh-CN" altLang="en-US" sz="2800" dirty="0" smtClean="0"/>
              <a:t>洗澡时一定要有</a:t>
            </a:r>
            <a:r>
              <a:rPr lang="en-US" altLang="zh-CN" sz="2800" dirty="0" smtClean="0"/>
              <a:t>…</a:t>
            </a:r>
            <a:r>
              <a:rPr lang="zh-CN" altLang="en-US" sz="2800" dirty="0" smtClean="0"/>
              <a:t>”对吗？</a:t>
            </a:r>
            <a:endParaRPr lang="en-US" altLang="zh-CN" sz="2800" dirty="0" smtClean="0"/>
          </a:p>
          <a:p>
            <a:r>
              <a:rPr lang="en-US" altLang="zh-CN" sz="2800" dirty="0" smtClean="0"/>
              <a:t>Line 22</a:t>
            </a:r>
            <a:r>
              <a:rPr lang="zh-CN" altLang="en-US" sz="2800" dirty="0" smtClean="0"/>
              <a:t>：“</a:t>
            </a:r>
            <a:r>
              <a:rPr lang="en-US" altLang="zh-CN" sz="2800" dirty="0" smtClean="0"/>
              <a:t>wipe it back off</a:t>
            </a:r>
            <a:r>
              <a:rPr lang="zh-CN" altLang="en-US" sz="2800" dirty="0" smtClean="0"/>
              <a:t>”</a:t>
            </a:r>
            <a:r>
              <a:rPr lang="en-US" altLang="zh-CN" sz="2800" dirty="0" smtClean="0"/>
              <a:t>back</a:t>
            </a:r>
            <a:r>
              <a:rPr lang="zh-CN" altLang="en-US" sz="2800" dirty="0" smtClean="0"/>
              <a:t>在这里什么意思，可以省略吗</a:t>
            </a:r>
            <a:r>
              <a:rPr lang="en-US" altLang="zh-CN" sz="2800" dirty="0" smtClean="0"/>
              <a:t>?</a:t>
            </a:r>
          </a:p>
        </p:txBody>
      </p:sp>
    </p:spTree>
    <p:extLst>
      <p:ext uri="{BB962C8B-B14F-4D97-AF65-F5344CB8AC3E}">
        <p14:creationId xmlns:p14="http://schemas.microsoft.com/office/powerpoint/2010/main" val="3850629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9552" y="1412240"/>
            <a:ext cx="7709093" cy="954107"/>
          </a:xfrm>
          <a:prstGeom prst="rect">
            <a:avLst/>
          </a:prstGeom>
          <a:noFill/>
        </p:spPr>
        <p:txBody>
          <a:bodyPr wrap="square" rtlCol="0">
            <a:spAutoFit/>
          </a:bodyPr>
          <a:lstStyle/>
          <a:p>
            <a:r>
              <a:rPr lang="en-US" altLang="zh-CN" sz="2800" dirty="0"/>
              <a:t>Line 25-Line </a:t>
            </a:r>
            <a:r>
              <a:rPr lang="en-US" altLang="zh-CN" sz="2800" dirty="0" smtClean="0"/>
              <a:t>28:  She </a:t>
            </a:r>
            <a:r>
              <a:rPr lang="en-US" altLang="zh-CN" sz="2800" dirty="0"/>
              <a:t>is in there looking at the very walls I just </a:t>
            </a:r>
            <a:r>
              <a:rPr lang="en-US" altLang="zh-CN" sz="2800" dirty="0" err="1"/>
              <a:t>Windexed</a:t>
            </a:r>
            <a:r>
              <a:rPr lang="en-US" altLang="zh-CN" sz="2800" dirty="0"/>
              <a:t>……pajamas</a:t>
            </a:r>
            <a:r>
              <a:rPr lang="en-US" altLang="zh-CN" sz="2200" dirty="0"/>
              <a:t>.</a:t>
            </a:r>
          </a:p>
        </p:txBody>
      </p:sp>
      <p:sp>
        <p:nvSpPr>
          <p:cNvPr id="6" name="文本框 5"/>
          <p:cNvSpPr txBox="1"/>
          <p:nvPr/>
        </p:nvSpPr>
        <p:spPr>
          <a:xfrm>
            <a:off x="554261" y="2632162"/>
            <a:ext cx="7488832" cy="1938992"/>
          </a:xfrm>
          <a:prstGeom prst="rect">
            <a:avLst/>
          </a:prstGeom>
          <a:noFill/>
        </p:spPr>
        <p:txBody>
          <a:bodyPr wrap="square" rtlCol="0">
            <a:spAutoFit/>
          </a:bodyPr>
          <a:lstStyle/>
          <a:p>
            <a:r>
              <a:rPr lang="zh-CN" altLang="en-US" sz="2400" dirty="0"/>
              <a:t>她站在那里看着我恰好清理过的墙面，她居然看到了污垢，到处的污垢！要是我告诉她我已经清理过浴室了，（她会摆出那个她很擅长的表情？），就和上次我为</a:t>
            </a:r>
            <a:r>
              <a:rPr lang="en-US" altLang="zh-CN" sz="2400" dirty="0"/>
              <a:t>Robert</a:t>
            </a:r>
            <a:r>
              <a:rPr lang="zh-CN" altLang="en-US" sz="2400" dirty="0"/>
              <a:t>挑选上学服装，但把部分衣服挑成了睡衣时候的她的表情一样。</a:t>
            </a:r>
          </a:p>
        </p:txBody>
      </p:sp>
      <p:sp>
        <p:nvSpPr>
          <p:cNvPr id="4" name="标题 3"/>
          <p:cNvSpPr>
            <a:spLocks noGrp="1"/>
          </p:cNvSpPr>
          <p:nvPr>
            <p:ph type="title"/>
          </p:nvPr>
        </p:nvSpPr>
        <p:spPr>
          <a:xfrm>
            <a:off x="279298" y="283530"/>
            <a:ext cx="8229600" cy="1143000"/>
          </a:xfrm>
        </p:spPr>
        <p:txBody>
          <a:bodyPr>
            <a:normAutofit/>
          </a:bodyPr>
          <a:lstStyle/>
          <a:p>
            <a:r>
              <a:rPr lang="en-US" altLang="zh-CN" sz="3200" b="1" dirty="0" smtClean="0"/>
              <a:t> Translation(Erin</a:t>
            </a:r>
            <a:r>
              <a:rPr lang="en-US" altLang="zh-CN" sz="3200" b="1" dirty="0"/>
              <a:t>)  </a:t>
            </a:r>
            <a:endParaRPr lang="zh-CN" altLang="en-US" sz="3200" dirty="0"/>
          </a:p>
        </p:txBody>
      </p:sp>
      <p:sp>
        <p:nvSpPr>
          <p:cNvPr id="5" name="内容占位符 4"/>
          <p:cNvSpPr>
            <a:spLocks noGrp="1"/>
          </p:cNvSpPr>
          <p:nvPr>
            <p:ph idx="1"/>
          </p:nvPr>
        </p:nvSpPr>
        <p:spPr>
          <a:xfrm>
            <a:off x="-186507" y="4797152"/>
            <a:ext cx="8229600" cy="4389120"/>
          </a:xfrm>
        </p:spPr>
        <p:txBody>
          <a:bodyPr/>
          <a:lstStyle/>
          <a:p>
            <a:endParaRPr lang="zh-CN" altLang="en-US" dirty="0"/>
          </a:p>
        </p:txBody>
      </p:sp>
    </p:spTree>
    <p:extLst>
      <p:ext uri="{BB962C8B-B14F-4D97-AF65-F5344CB8AC3E}">
        <p14:creationId xmlns:p14="http://schemas.microsoft.com/office/powerpoint/2010/main" val="31963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zh-CN" sz="3200" b="1" dirty="0"/>
              <a:t>Connection</a:t>
            </a:r>
            <a:r>
              <a:rPr lang="zh-CN" altLang="en-US" sz="3200" b="1" dirty="0"/>
              <a:t>（</a:t>
            </a:r>
            <a:r>
              <a:rPr lang="en-US" altLang="zh-CN" sz="3200" b="1" dirty="0" err="1"/>
              <a:t>Syan</a:t>
            </a:r>
            <a:r>
              <a:rPr lang="zh-CN" altLang="en-US" sz="3200" b="1" dirty="0"/>
              <a:t>）</a:t>
            </a:r>
          </a:p>
        </p:txBody>
      </p:sp>
      <p:sp>
        <p:nvSpPr>
          <p:cNvPr id="6147" name="Rectangle 3"/>
          <p:cNvSpPr>
            <a:spLocks noGrp="1" noChangeArrowheads="1"/>
          </p:cNvSpPr>
          <p:nvPr>
            <p:ph type="body" idx="1"/>
          </p:nvPr>
        </p:nvSpPr>
        <p:spPr/>
        <p:txBody>
          <a:bodyPr>
            <a:normAutofit/>
          </a:bodyPr>
          <a:lstStyle/>
          <a:p>
            <a:pPr>
              <a:lnSpc>
                <a:spcPct val="90000"/>
              </a:lnSpc>
            </a:pPr>
            <a:r>
              <a:rPr lang="en-US" altLang="zh-CN" sz="2800" dirty="0"/>
              <a:t>line15</a:t>
            </a:r>
            <a:r>
              <a:rPr lang="zh-CN" altLang="en-US" sz="2800" dirty="0"/>
              <a:t>：</a:t>
            </a:r>
            <a:r>
              <a:rPr lang="en-US" altLang="zh-CN" sz="2800" dirty="0" smtClean="0"/>
              <a:t>filthy</a:t>
            </a:r>
          </a:p>
          <a:p>
            <a:pPr>
              <a:lnSpc>
                <a:spcPct val="90000"/>
              </a:lnSpc>
            </a:pPr>
            <a:endParaRPr lang="en-US" altLang="zh-CN" sz="2800" dirty="0"/>
          </a:p>
          <a:p>
            <a:pPr>
              <a:lnSpc>
                <a:spcPct val="90000"/>
              </a:lnSpc>
            </a:pPr>
            <a:r>
              <a:rPr lang="en-US" altLang="zh-CN" sz="2800" dirty="0"/>
              <a:t>Once I saw a dwarf beggar who wore </a:t>
            </a:r>
            <a:r>
              <a:rPr lang="en-US" altLang="zh-CN" sz="2800" dirty="0">
                <a:solidFill>
                  <a:srgbClr val="FF0000"/>
                </a:solidFill>
              </a:rPr>
              <a:t>filthy</a:t>
            </a:r>
            <a:r>
              <a:rPr lang="en-US" altLang="zh-CN" sz="2800" dirty="0"/>
              <a:t> old clothes in the street. Suddenly he clasped one passerby’s leg to ask for money, and he didn’t let the passerby go until he got the money. It very award for the passerby so the beggar got money successfully </a:t>
            </a:r>
            <a:r>
              <a:rPr lang="en-US" altLang="zh-CN" sz="2800" dirty="0" smtClean="0"/>
              <a:t>every time. </a:t>
            </a:r>
            <a:r>
              <a:rPr lang="en-US" altLang="zh-CN" sz="2800" dirty="0"/>
              <a:t>But I think the bagger just like a robber.</a:t>
            </a:r>
          </a:p>
        </p:txBody>
      </p:sp>
    </p:spTree>
    <p:extLst>
      <p:ext uri="{BB962C8B-B14F-4D97-AF65-F5344CB8AC3E}">
        <p14:creationId xmlns:p14="http://schemas.microsoft.com/office/powerpoint/2010/main" val="730939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smtClean="0"/>
              <a:t>Comments(Edison)</a:t>
            </a:r>
            <a:endParaRPr lang="zh-CN" altLang="en-US" sz="3200" b="1" dirty="0"/>
          </a:p>
        </p:txBody>
      </p:sp>
      <p:sp>
        <p:nvSpPr>
          <p:cNvPr id="3" name="内容占位符 2"/>
          <p:cNvSpPr>
            <a:spLocks noGrp="1"/>
          </p:cNvSpPr>
          <p:nvPr>
            <p:ph idx="1"/>
          </p:nvPr>
        </p:nvSpPr>
        <p:spPr/>
        <p:txBody>
          <a:bodyPr/>
          <a:lstStyle/>
          <a:p>
            <a:r>
              <a:rPr lang="en-US" altLang="zh-CN" sz="2800" dirty="0"/>
              <a:t>By depicting a family anecdote, the author contrasts woman and men in a very jokingly matter, conveying his purpose that there are so many differences between both men and woman and it makes life interesting and fun. </a:t>
            </a:r>
            <a:endParaRPr lang="zh-CN" altLang="zh-CN" sz="2800" dirty="0"/>
          </a:p>
          <a:p>
            <a:endParaRPr lang="zh-CN" altLang="en-US" dirty="0"/>
          </a:p>
        </p:txBody>
      </p:sp>
    </p:spTree>
    <p:extLst>
      <p:ext uri="{BB962C8B-B14F-4D97-AF65-F5344CB8AC3E}">
        <p14:creationId xmlns:p14="http://schemas.microsoft.com/office/powerpoint/2010/main" val="439770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err="1" smtClean="0"/>
              <a:t>Reading&amp;Summary</a:t>
            </a:r>
            <a:r>
              <a:rPr lang="en-US" altLang="zh-CN" sz="3200" b="1" dirty="0" smtClean="0"/>
              <a:t>(Edison)</a:t>
            </a:r>
            <a:endParaRPr lang="zh-CN" altLang="en-US" sz="3200" b="1" dirty="0"/>
          </a:p>
        </p:txBody>
      </p:sp>
      <p:sp>
        <p:nvSpPr>
          <p:cNvPr id="3" name="内容占位符 2"/>
          <p:cNvSpPr>
            <a:spLocks noGrp="1"/>
          </p:cNvSpPr>
          <p:nvPr>
            <p:ph idx="1"/>
          </p:nvPr>
        </p:nvSpPr>
        <p:spPr/>
        <p:txBody>
          <a:bodyPr/>
          <a:lstStyle/>
          <a:p>
            <a:endParaRPr lang="en-US" altLang="zh-CN" sz="2800" dirty="0" smtClean="0"/>
          </a:p>
          <a:p>
            <a:r>
              <a:rPr lang="en-US" altLang="zh-CN" sz="2800" dirty="0" smtClean="0"/>
              <a:t>By </a:t>
            </a:r>
            <a:r>
              <a:rPr lang="en-US" altLang="zh-CN" sz="2800" dirty="0"/>
              <a:t>depicting a hilarious scene,  the author claims that men tend to be more sensitive to sports than women.</a:t>
            </a:r>
            <a:endParaRPr lang="zh-CN" altLang="zh-CN" sz="2800" dirty="0"/>
          </a:p>
          <a:p>
            <a:endParaRPr lang="zh-CN" altLang="en-US" dirty="0"/>
          </a:p>
        </p:txBody>
      </p:sp>
    </p:spTree>
    <p:extLst>
      <p:ext uri="{BB962C8B-B14F-4D97-AF65-F5344CB8AC3E}">
        <p14:creationId xmlns:p14="http://schemas.microsoft.com/office/powerpoint/2010/main" val="14199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zh-CN" sz="3200" b="1" dirty="0"/>
              <a:t>Question</a:t>
            </a:r>
            <a:r>
              <a:rPr lang="zh-CN" altLang="en-US" sz="3200" b="1" dirty="0"/>
              <a:t>（</a:t>
            </a:r>
            <a:r>
              <a:rPr lang="en-US" altLang="zh-CN" sz="3200" b="1" dirty="0" err="1"/>
              <a:t>Syan</a:t>
            </a:r>
            <a:r>
              <a:rPr lang="zh-CN" altLang="en-US" sz="3200" b="1" dirty="0"/>
              <a:t>）</a:t>
            </a:r>
          </a:p>
        </p:txBody>
      </p:sp>
      <p:sp>
        <p:nvSpPr>
          <p:cNvPr id="3075" name="Rectangle 3"/>
          <p:cNvSpPr>
            <a:spLocks noGrp="1" noChangeArrowheads="1"/>
          </p:cNvSpPr>
          <p:nvPr>
            <p:ph type="body" idx="1"/>
          </p:nvPr>
        </p:nvSpPr>
        <p:spPr/>
        <p:txBody>
          <a:bodyPr/>
          <a:lstStyle/>
          <a:p>
            <a:r>
              <a:rPr lang="en-US" altLang="zh-CN" sz="2800" dirty="0"/>
              <a:t>line35:over to her house for an evening of stimulating conversation…</a:t>
            </a:r>
          </a:p>
          <a:p>
            <a:pPr>
              <a:buFontTx/>
              <a:buNone/>
            </a:pPr>
            <a:r>
              <a:rPr lang="en-US" altLang="zh-CN" sz="2800" dirty="0"/>
              <a:t>--</a:t>
            </a:r>
            <a:r>
              <a:rPr lang="zh-CN" altLang="en-US" sz="2800" dirty="0"/>
              <a:t>怎么理解“</a:t>
            </a:r>
            <a:r>
              <a:rPr lang="en-US" altLang="zh-CN" sz="2800" dirty="0"/>
              <a:t>over”</a:t>
            </a:r>
            <a:r>
              <a:rPr lang="zh-CN" altLang="en-US" sz="2800" dirty="0"/>
              <a:t>？</a:t>
            </a:r>
          </a:p>
          <a:p>
            <a:pPr>
              <a:buFontTx/>
              <a:buNone/>
            </a:pPr>
            <a:r>
              <a:rPr lang="en-US" altLang="zh-CN" sz="2800" dirty="0"/>
              <a:t>line37</a:t>
            </a:r>
            <a:r>
              <a:rPr lang="zh-CN" altLang="en-US" sz="2800" dirty="0"/>
              <a:t>：</a:t>
            </a:r>
            <a:r>
              <a:rPr lang="en-US" altLang="zh-CN" sz="2800" dirty="0"/>
              <a:t>If you can imagine such a social gaffe.</a:t>
            </a:r>
          </a:p>
          <a:p>
            <a:pPr>
              <a:buFontTx/>
              <a:buNone/>
            </a:pPr>
            <a:r>
              <a:rPr lang="en-US" altLang="zh-CN" sz="2800" dirty="0"/>
              <a:t>--</a:t>
            </a:r>
            <a:r>
              <a:rPr lang="zh-CN" altLang="en-US" sz="2800" dirty="0"/>
              <a:t>怎么理解“</a:t>
            </a:r>
            <a:r>
              <a:rPr lang="en-US" altLang="zh-CN" sz="2800" dirty="0"/>
              <a:t>social gaffe”</a:t>
            </a:r>
          </a:p>
          <a:p>
            <a:r>
              <a:rPr lang="en-US" altLang="zh-CN" sz="2800" dirty="0"/>
              <a:t>line48</a:t>
            </a:r>
            <a:r>
              <a:rPr lang="zh-CN" altLang="en-US" sz="2800" dirty="0"/>
              <a:t>：</a:t>
            </a:r>
            <a:r>
              <a:rPr lang="en-US" altLang="zh-CN" sz="2800" dirty="0"/>
              <a:t>And just like that he was off to the family room, moving quickly for a big man holding a baby.</a:t>
            </a:r>
          </a:p>
          <a:p>
            <a:pPr>
              <a:buFontTx/>
              <a:buNone/>
            </a:pPr>
            <a:r>
              <a:rPr lang="en-US" altLang="zh-CN" sz="2800" dirty="0"/>
              <a:t>--“that”</a:t>
            </a:r>
            <a:r>
              <a:rPr lang="zh-CN" altLang="en-US" sz="2800" dirty="0"/>
              <a:t>指的是？</a:t>
            </a:r>
          </a:p>
        </p:txBody>
      </p:sp>
    </p:spTree>
    <p:extLst>
      <p:ext uri="{BB962C8B-B14F-4D97-AF65-F5344CB8AC3E}">
        <p14:creationId xmlns:p14="http://schemas.microsoft.com/office/powerpoint/2010/main" val="3395127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smtClean="0"/>
              <a:t>Translation(Susie)</a:t>
            </a:r>
            <a:endParaRPr lang="zh-CN" altLang="en-US" sz="3200" b="1" dirty="0"/>
          </a:p>
        </p:txBody>
      </p:sp>
      <p:sp>
        <p:nvSpPr>
          <p:cNvPr id="3" name="内容占位符 2"/>
          <p:cNvSpPr>
            <a:spLocks noGrp="1"/>
          </p:cNvSpPr>
          <p:nvPr>
            <p:ph idx="1"/>
          </p:nvPr>
        </p:nvSpPr>
        <p:spPr>
          <a:ln>
            <a:noFill/>
          </a:ln>
        </p:spPr>
        <p:txBody>
          <a:bodyPr>
            <a:noAutofit/>
          </a:bodyPr>
          <a:lstStyle/>
          <a:p>
            <a:r>
              <a:rPr lang="en-US" altLang="zh-CN" sz="2800" dirty="0" smtClean="0"/>
              <a:t>Line 38-line 41</a:t>
            </a:r>
            <a:r>
              <a:rPr lang="zh-CN" altLang="en-US" sz="2800" dirty="0" smtClean="0"/>
              <a:t>：“</a:t>
            </a:r>
            <a:r>
              <a:rPr lang="en-US" altLang="zh-CN" sz="2800" dirty="0" smtClean="0"/>
              <a:t>We sat around….as though nothing were wrong.</a:t>
            </a:r>
            <a:r>
              <a:rPr lang="zh-CN" altLang="en-US" sz="2800" dirty="0" smtClean="0"/>
              <a:t>”</a:t>
            </a:r>
            <a:endParaRPr lang="en-US" altLang="zh-CN" sz="2800" dirty="0" smtClean="0"/>
          </a:p>
          <a:p>
            <a:endParaRPr lang="en-US" altLang="zh-CN" sz="2800" dirty="0"/>
          </a:p>
          <a:p>
            <a:r>
              <a:rPr lang="zh-CN" altLang="en-US" sz="2800" dirty="0" smtClean="0"/>
              <a:t>我们坐在客厅里，</a:t>
            </a:r>
            <a:r>
              <a:rPr lang="en-US" altLang="zh-CN" sz="2800" dirty="0" err="1" smtClean="0"/>
              <a:t>Maddy</a:t>
            </a:r>
            <a:r>
              <a:rPr lang="zh-CN" altLang="en-US" sz="2800" dirty="0"/>
              <a:t>尝试</a:t>
            </a:r>
            <a:r>
              <a:rPr lang="zh-CN" altLang="en-US" sz="2800" dirty="0" smtClean="0"/>
              <a:t>着挑起一个话题。但是我们男士并不能将我们的注意力集中到</a:t>
            </a:r>
            <a:r>
              <a:rPr lang="en-US" altLang="zh-CN" sz="2800" dirty="0" err="1" smtClean="0"/>
              <a:t>Maddy</a:t>
            </a:r>
            <a:r>
              <a:rPr lang="zh-CN" altLang="en-US" sz="2800" dirty="0" smtClean="0"/>
              <a:t>提出的各种各样的话题中。因为我们所真正感觉到的是电视和广播播放的世界职业棒球大赛的热闹场景，那些射线穿过空气发出尖叫声，刺激着我们的兴奋细胞，引起我们牙齿抑制不住的震动，而女人们却一直表现得像一切正常一样。</a:t>
            </a:r>
            <a:endParaRPr lang="zh-CN" altLang="en-US" sz="2800" dirty="0"/>
          </a:p>
        </p:txBody>
      </p:sp>
    </p:spTree>
    <p:extLst>
      <p:ext uri="{BB962C8B-B14F-4D97-AF65-F5344CB8AC3E}">
        <p14:creationId xmlns:p14="http://schemas.microsoft.com/office/powerpoint/2010/main" val="62622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53190" y="188640"/>
            <a:ext cx="8878567" cy="4714603"/>
          </a:xfrm>
        </p:spPr>
        <p:txBody>
          <a:bodyPr/>
          <a:lstStyle/>
          <a:p>
            <a:r>
              <a:rPr lang="en-US" altLang="zh-CN" sz="3600" b="1" dirty="0" smtClean="0"/>
              <a:t>Boys’ dormitory   VS  Girls’ dormitory</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91" y="1680046"/>
            <a:ext cx="3651870" cy="486916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60" y="1916832"/>
            <a:ext cx="5391133" cy="404335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51" y="1484784"/>
            <a:ext cx="5792316" cy="434423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7" y="1528415"/>
            <a:ext cx="4968655" cy="350911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565" y="1758410"/>
            <a:ext cx="3714232" cy="4712432"/>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1662906"/>
            <a:ext cx="6096000" cy="3819525"/>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6094" y="2054148"/>
            <a:ext cx="4731640" cy="4495058"/>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9087" y="1481343"/>
            <a:ext cx="4019123" cy="5067863"/>
          </a:xfrm>
          <a:prstGeom prst="rect">
            <a:avLst/>
          </a:prstGeom>
        </p:spPr>
      </p:pic>
    </p:spTree>
    <p:extLst>
      <p:ext uri="{BB962C8B-B14F-4D97-AF65-F5344CB8AC3E}">
        <p14:creationId xmlns:p14="http://schemas.microsoft.com/office/powerpoint/2010/main" val="22101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260648"/>
            <a:ext cx="8229600" cy="1143000"/>
          </a:xfrm>
        </p:spPr>
        <p:txBody>
          <a:bodyPr>
            <a:normAutofit/>
          </a:bodyPr>
          <a:lstStyle/>
          <a:p>
            <a:r>
              <a:rPr lang="en-US" altLang="zh-CN" sz="3200" b="1" dirty="0" smtClean="0"/>
              <a:t>Connection(Joyce)</a:t>
            </a:r>
            <a:endParaRPr lang="en-US" altLang="zh-CN" sz="3200" b="1" dirty="0"/>
          </a:p>
        </p:txBody>
      </p:sp>
      <p:sp>
        <p:nvSpPr>
          <p:cNvPr id="7171" name="Rectangle 3"/>
          <p:cNvSpPr>
            <a:spLocks noGrp="1" noChangeArrowheads="1"/>
          </p:cNvSpPr>
          <p:nvPr>
            <p:ph idx="1"/>
          </p:nvPr>
        </p:nvSpPr>
        <p:spPr>
          <a:xfrm>
            <a:off x="155302" y="1700808"/>
            <a:ext cx="8991600" cy="5297760"/>
          </a:xfrm>
        </p:spPr>
        <p:txBody>
          <a:bodyPr>
            <a:normAutofit fontScale="92500" lnSpcReduction="20000"/>
          </a:bodyPr>
          <a:lstStyle/>
          <a:p>
            <a:r>
              <a:rPr lang="en-US" altLang="zh-CN" sz="3000" dirty="0"/>
              <a:t>representative (line 34)</a:t>
            </a:r>
          </a:p>
          <a:p>
            <a:r>
              <a:rPr lang="en-US" altLang="zh-CN" sz="3000" dirty="0"/>
              <a:t>gaffe (line 37)</a:t>
            </a:r>
          </a:p>
          <a:p>
            <a:r>
              <a:rPr lang="en-US" altLang="zh-CN" sz="3000" dirty="0"/>
              <a:t>pivotal (line 51)</a:t>
            </a:r>
          </a:p>
          <a:p>
            <a:pPr>
              <a:buFontTx/>
              <a:buNone/>
            </a:pPr>
            <a:r>
              <a:rPr lang="en-US" altLang="zh-CN" sz="3000" dirty="0"/>
              <a:t>    </a:t>
            </a:r>
          </a:p>
          <a:p>
            <a:pPr>
              <a:buFontTx/>
              <a:buNone/>
            </a:pPr>
            <a:r>
              <a:rPr lang="en-US" altLang="zh-CN" sz="3000" dirty="0"/>
              <a:t>    With the existence of the cultural differences, the same gesture may have different </a:t>
            </a:r>
            <a:r>
              <a:rPr lang="en-US" altLang="zh-CN" sz="3000" dirty="0" smtClean="0"/>
              <a:t>meanings </a:t>
            </a:r>
            <a:r>
              <a:rPr lang="en-US" altLang="zh-CN" sz="3000" dirty="0"/>
              <a:t>in different countries, and if people don’t use it properly, it’ll turn out to be a </a:t>
            </a:r>
            <a:r>
              <a:rPr lang="en-US" altLang="zh-CN" sz="3000" dirty="0">
                <a:solidFill>
                  <a:srgbClr val="FF0000"/>
                </a:solidFill>
              </a:rPr>
              <a:t>gaffe</a:t>
            </a:r>
            <a:r>
              <a:rPr lang="en-US" altLang="zh-CN" sz="3000" dirty="0"/>
              <a:t>. The </a:t>
            </a:r>
            <a:r>
              <a:rPr lang="en-US" altLang="zh-CN" sz="3000" dirty="0">
                <a:solidFill>
                  <a:srgbClr val="FF0000"/>
                </a:solidFill>
              </a:rPr>
              <a:t>representative</a:t>
            </a:r>
            <a:r>
              <a:rPr lang="en-US" altLang="zh-CN" sz="3000" dirty="0"/>
              <a:t> gesture of praise is “thumbs-up” in many countries, but it is </a:t>
            </a:r>
            <a:r>
              <a:rPr lang="en-US" altLang="zh-CN" sz="3000" dirty="0" smtClean="0"/>
              <a:t>forbidden </a:t>
            </a:r>
            <a:r>
              <a:rPr lang="en-US" altLang="zh-CN" sz="3000" dirty="0"/>
              <a:t>to be used in Iran because it means shut up or go away. To avoid </a:t>
            </a:r>
            <a:r>
              <a:rPr lang="en-US" altLang="zh-CN" sz="3000" dirty="0" smtClean="0"/>
              <a:t>this from </a:t>
            </a:r>
            <a:r>
              <a:rPr lang="en-US" altLang="zh-CN" sz="3000" dirty="0"/>
              <a:t>happening, the </a:t>
            </a:r>
            <a:r>
              <a:rPr lang="en-US" altLang="zh-CN" sz="3000" dirty="0">
                <a:solidFill>
                  <a:srgbClr val="FF0000"/>
                </a:solidFill>
              </a:rPr>
              <a:t>pivotal</a:t>
            </a:r>
            <a:r>
              <a:rPr lang="en-US" altLang="zh-CN" sz="3000" dirty="0"/>
              <a:t> way is to know the culture of that country before you go there and </a:t>
            </a:r>
            <a:r>
              <a:rPr lang="en-US" altLang="zh-CN" sz="3000" dirty="0"/>
              <a:t>“When in Rome, do as the Romans do</a:t>
            </a:r>
            <a:r>
              <a:rPr lang="en-US" altLang="zh-CN" sz="3000" dirty="0" smtClean="0"/>
              <a:t>.</a:t>
            </a:r>
            <a:r>
              <a:rPr lang="en-US" altLang="zh-CN" sz="3000" dirty="0" smtClean="0"/>
              <a:t>”</a:t>
            </a:r>
            <a:endParaRPr lang="en-US" altLang="zh-CN" sz="3000" dirty="0"/>
          </a:p>
          <a:p>
            <a:pPr>
              <a:buFontTx/>
              <a:buNone/>
            </a:pPr>
            <a:endParaRPr lang="en-US" altLang="zh-CN" sz="2400" dirty="0"/>
          </a:p>
        </p:txBody>
      </p:sp>
    </p:spTree>
    <p:extLst>
      <p:ext uri="{BB962C8B-B14F-4D97-AF65-F5344CB8AC3E}">
        <p14:creationId xmlns:p14="http://schemas.microsoft.com/office/powerpoint/2010/main" val="80697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239" y="335281"/>
            <a:ext cx="184731" cy="369332"/>
          </a:xfrm>
          <a:prstGeom prst="rect">
            <a:avLst/>
          </a:prstGeom>
          <a:noFill/>
        </p:spPr>
        <p:txBody>
          <a:bodyPr wrap="none" rtlCol="0" anchor="t">
            <a:spAutoFit/>
          </a:bodyPr>
          <a:lstStyle/>
          <a:p>
            <a:endParaRPr lang="zh-CN" altLang="en-US" dirty="0"/>
          </a:p>
        </p:txBody>
      </p:sp>
      <p:sp>
        <p:nvSpPr>
          <p:cNvPr id="4" name="文本框 3"/>
          <p:cNvSpPr txBox="1"/>
          <p:nvPr/>
        </p:nvSpPr>
        <p:spPr>
          <a:xfrm>
            <a:off x="827584" y="1229995"/>
            <a:ext cx="7127696" cy="1815882"/>
          </a:xfrm>
          <a:prstGeom prst="rect">
            <a:avLst/>
          </a:prstGeom>
          <a:noFill/>
        </p:spPr>
        <p:txBody>
          <a:bodyPr wrap="square" rtlCol="0" anchor="t">
            <a:spAutoFit/>
          </a:bodyPr>
          <a:lstStyle/>
          <a:p>
            <a:r>
              <a:rPr lang="en-US" altLang="zh-CN" sz="2800" dirty="0">
                <a:sym typeface="+mn-ea"/>
              </a:rPr>
              <a:t>Line 29-Line </a:t>
            </a:r>
            <a:r>
              <a:rPr lang="en-US" altLang="zh-CN" sz="2800" dirty="0" smtClean="0">
                <a:sym typeface="+mn-ea"/>
              </a:rPr>
              <a:t>30: </a:t>
            </a:r>
            <a:r>
              <a:rPr lang="en-US" altLang="zh-CN" sz="2800" dirty="0" smtClean="0"/>
              <a:t>The </a:t>
            </a:r>
            <a:r>
              <a:rPr lang="en-US" altLang="zh-CN" sz="2800" dirty="0"/>
              <a:t>opposite side of the dirt </a:t>
            </a:r>
            <a:r>
              <a:rPr lang="en-US" altLang="zh-CN" sz="2800" dirty="0" smtClean="0"/>
              <a:t>coin, of course, is sports. This </a:t>
            </a:r>
            <a:r>
              <a:rPr lang="en-US" altLang="zh-CN" sz="2800" dirty="0"/>
              <a:t>is an area where men tend to feel very sensitive and women tend to be </a:t>
            </a:r>
            <a:r>
              <a:rPr lang="en-US" altLang="zh-CN" sz="2800" dirty="0" smtClean="0"/>
              <a:t>extremely </a:t>
            </a:r>
            <a:r>
              <a:rPr lang="en-US" altLang="zh-CN" sz="2800" dirty="0"/>
              <a:t>callous.</a:t>
            </a:r>
          </a:p>
        </p:txBody>
      </p:sp>
      <p:sp>
        <p:nvSpPr>
          <p:cNvPr id="5" name="文本框 4"/>
          <p:cNvSpPr txBox="1"/>
          <p:nvPr/>
        </p:nvSpPr>
        <p:spPr>
          <a:xfrm>
            <a:off x="729736" y="3403754"/>
            <a:ext cx="7633474" cy="2677656"/>
          </a:xfrm>
          <a:prstGeom prst="rect">
            <a:avLst/>
          </a:prstGeom>
          <a:noFill/>
        </p:spPr>
        <p:txBody>
          <a:bodyPr wrap="square" rtlCol="0">
            <a:spAutoFit/>
          </a:bodyPr>
          <a:lstStyle/>
          <a:p>
            <a:r>
              <a:rPr lang="en-US" altLang="zh-CN" sz="2800" dirty="0"/>
              <a:t>  </a:t>
            </a:r>
            <a:r>
              <a:rPr lang="en-US" altLang="zh-CN" sz="2800" dirty="0" smtClean="0"/>
              <a:t> </a:t>
            </a:r>
            <a:r>
              <a:rPr lang="en-US" altLang="zh-CN" sz="2800" dirty="0"/>
              <a:t>I quite agree with the author.</a:t>
            </a:r>
          </a:p>
          <a:p>
            <a:r>
              <a:rPr lang="en-US" altLang="zh-CN" sz="2800" dirty="0"/>
              <a:t> </a:t>
            </a:r>
            <a:r>
              <a:rPr lang="en-US" altLang="zh-CN" sz="2800" dirty="0" smtClean="0"/>
              <a:t>  </a:t>
            </a:r>
            <a:r>
              <a:rPr lang="en-US" altLang="zh-CN" sz="2800" dirty="0"/>
              <a:t>For most </a:t>
            </a:r>
            <a:r>
              <a:rPr lang="en-US" altLang="zh-CN" sz="2800" dirty="0" smtClean="0"/>
              <a:t>girls, or women, they </a:t>
            </a:r>
            <a:r>
              <a:rPr lang="en-US" altLang="zh-CN" sz="2800" dirty="0"/>
              <a:t>may be interested in international sports like World Cup, the Olympic </a:t>
            </a:r>
            <a:r>
              <a:rPr lang="en-US" altLang="zh-CN" sz="2800" dirty="0" smtClean="0"/>
              <a:t>Games. But </a:t>
            </a:r>
            <a:r>
              <a:rPr lang="en-US" altLang="zh-CN" sz="2800" dirty="0"/>
              <a:t>to be </a:t>
            </a:r>
            <a:r>
              <a:rPr lang="en-US" altLang="zh-CN" sz="2800" dirty="0" smtClean="0"/>
              <a:t>honest, they </a:t>
            </a:r>
            <a:r>
              <a:rPr lang="en-US" altLang="zh-CN" sz="2800" dirty="0"/>
              <a:t>don't care for </a:t>
            </a:r>
            <a:r>
              <a:rPr lang="en-US" altLang="zh-CN" sz="2800" dirty="0" smtClean="0"/>
              <a:t>it, they </a:t>
            </a:r>
            <a:r>
              <a:rPr lang="en-US" altLang="zh-CN" sz="2800" dirty="0"/>
              <a:t>watch it just </a:t>
            </a:r>
            <a:r>
              <a:rPr lang="en-US" altLang="zh-CN" sz="2800" dirty="0" smtClean="0"/>
              <a:t>to </a:t>
            </a:r>
            <a:r>
              <a:rPr lang="en-US" altLang="zh-CN" sz="2800" dirty="0"/>
              <a:t>show they are not out of date and participating it.</a:t>
            </a:r>
          </a:p>
        </p:txBody>
      </p:sp>
      <p:pic>
        <p:nvPicPr>
          <p:cNvPr id="6" name="图片 5"/>
          <p:cNvPicPr>
            <a:picLocks noChangeAspect="1"/>
          </p:cNvPicPr>
          <p:nvPr/>
        </p:nvPicPr>
        <p:blipFill>
          <a:blip r:embed="rId2"/>
          <a:stretch>
            <a:fillRect/>
          </a:stretch>
        </p:blipFill>
        <p:spPr>
          <a:xfrm>
            <a:off x="0" y="2137936"/>
            <a:ext cx="3697129" cy="3278505"/>
          </a:xfrm>
          <a:prstGeom prst="ellipse">
            <a:avLst/>
          </a:prstGeom>
          <a:effectLst>
            <a:softEdge rad="127000"/>
          </a:effectLst>
        </p:spPr>
      </p:pic>
      <p:pic>
        <p:nvPicPr>
          <p:cNvPr id="7" name="图片 6"/>
          <p:cNvPicPr>
            <a:picLocks noChangeAspect="1"/>
          </p:cNvPicPr>
          <p:nvPr/>
        </p:nvPicPr>
        <p:blipFill>
          <a:blip r:embed="rId3"/>
          <a:srcRect l="13374" t="2657" r="-2642" b="11696"/>
          <a:stretch>
            <a:fillRect/>
          </a:stretch>
        </p:blipFill>
        <p:spPr>
          <a:xfrm>
            <a:off x="5294976" y="2196506"/>
            <a:ext cx="4109085" cy="3329305"/>
          </a:xfrm>
          <a:prstGeom prst="ellipse">
            <a:avLst/>
          </a:prstGeom>
          <a:effectLst>
            <a:softEdge rad="127000"/>
          </a:effectLst>
        </p:spPr>
      </p:pic>
      <p:pic>
        <p:nvPicPr>
          <p:cNvPr id="8" name="图片 7"/>
          <p:cNvPicPr>
            <a:picLocks noChangeAspect="1"/>
          </p:cNvPicPr>
          <p:nvPr/>
        </p:nvPicPr>
        <p:blipFill>
          <a:blip r:embed="rId4"/>
          <a:srcRect t="9558" r="2611" b="10122"/>
          <a:stretch>
            <a:fillRect/>
          </a:stretch>
        </p:blipFill>
        <p:spPr>
          <a:xfrm>
            <a:off x="2771800" y="2315709"/>
            <a:ext cx="3892391" cy="3210560"/>
          </a:xfrm>
          <a:prstGeom prst="rect">
            <a:avLst/>
          </a:prstGeom>
          <a:effectLst>
            <a:softEdge rad="127000"/>
          </a:effectLst>
        </p:spPr>
      </p:pic>
      <p:pic>
        <p:nvPicPr>
          <p:cNvPr id="9" name="图片 8"/>
          <p:cNvPicPr>
            <a:picLocks noChangeAspect="1"/>
          </p:cNvPicPr>
          <p:nvPr/>
        </p:nvPicPr>
        <p:blipFill>
          <a:blip r:embed="rId5"/>
          <a:stretch>
            <a:fillRect/>
          </a:stretch>
        </p:blipFill>
        <p:spPr>
          <a:xfrm>
            <a:off x="658916" y="1745769"/>
            <a:ext cx="4059079" cy="3315970"/>
          </a:xfrm>
          <a:prstGeom prst="rect">
            <a:avLst/>
          </a:prstGeom>
        </p:spPr>
      </p:pic>
      <p:pic>
        <p:nvPicPr>
          <p:cNvPr id="10" name="图片 9"/>
          <p:cNvPicPr>
            <a:picLocks noChangeAspect="1"/>
          </p:cNvPicPr>
          <p:nvPr/>
        </p:nvPicPr>
        <p:blipFill>
          <a:blip r:embed="rId6"/>
          <a:srcRect l="4894" t="356" r="9205" b="1689"/>
          <a:stretch>
            <a:fillRect/>
          </a:stretch>
        </p:blipFill>
        <p:spPr>
          <a:xfrm>
            <a:off x="5866863" y="803042"/>
            <a:ext cx="3159919" cy="5597525"/>
          </a:xfrm>
          <a:prstGeom prst="ellipse">
            <a:avLst/>
          </a:prstGeom>
        </p:spPr>
      </p:pic>
      <p:pic>
        <p:nvPicPr>
          <p:cNvPr id="11" name="图片 10"/>
          <p:cNvPicPr>
            <a:picLocks noChangeAspect="1"/>
          </p:cNvPicPr>
          <p:nvPr/>
        </p:nvPicPr>
        <p:blipFill>
          <a:blip r:embed="rId7"/>
          <a:srcRect r="502" b="8020"/>
          <a:stretch>
            <a:fillRect/>
          </a:stretch>
        </p:blipFill>
        <p:spPr>
          <a:xfrm>
            <a:off x="-9025" y="1021373"/>
            <a:ext cx="5394960" cy="4751070"/>
          </a:xfrm>
          <a:prstGeom prst="rect">
            <a:avLst/>
          </a:prstGeom>
        </p:spPr>
      </p:pic>
      <p:pic>
        <p:nvPicPr>
          <p:cNvPr id="12" name="图片 11"/>
          <p:cNvPicPr>
            <a:picLocks noChangeAspect="1"/>
          </p:cNvPicPr>
          <p:nvPr/>
        </p:nvPicPr>
        <p:blipFill>
          <a:blip r:embed="rId8"/>
          <a:stretch>
            <a:fillRect/>
          </a:stretch>
        </p:blipFill>
        <p:spPr>
          <a:xfrm>
            <a:off x="5598258" y="1069335"/>
            <a:ext cx="3428524" cy="4734560"/>
          </a:xfrm>
          <a:prstGeom prst="rect">
            <a:avLst/>
          </a:prstGeom>
        </p:spPr>
      </p:pic>
      <p:sp>
        <p:nvSpPr>
          <p:cNvPr id="3" name="标题 2"/>
          <p:cNvSpPr>
            <a:spLocks noGrp="1"/>
          </p:cNvSpPr>
          <p:nvPr>
            <p:ph type="title"/>
          </p:nvPr>
        </p:nvSpPr>
        <p:spPr>
          <a:xfrm>
            <a:off x="478604" y="259534"/>
            <a:ext cx="8229600" cy="1143000"/>
          </a:xfrm>
        </p:spPr>
        <p:txBody>
          <a:bodyPr>
            <a:normAutofit/>
          </a:bodyPr>
          <a:lstStyle/>
          <a:p>
            <a:r>
              <a:rPr lang="en-US" altLang="zh-CN" sz="3200" b="1" dirty="0">
                <a:sym typeface="+mn-ea"/>
              </a:rPr>
              <a:t>Comments (Erin</a:t>
            </a:r>
            <a:r>
              <a:rPr lang="en-US" altLang="zh-CN" sz="3200" b="1" dirty="0" smtClean="0">
                <a:sym typeface="+mn-ea"/>
              </a:rPr>
              <a:t>)</a:t>
            </a:r>
            <a:endParaRPr lang="zh-CN" altLang="en-US" sz="3200" dirty="0"/>
          </a:p>
        </p:txBody>
      </p:sp>
      <p:sp>
        <p:nvSpPr>
          <p:cNvPr id="13" name="内容占位符 12"/>
          <p:cNvSpPr>
            <a:spLocks noGrp="1"/>
          </p:cNvSpPr>
          <p:nvPr>
            <p:ph idx="1"/>
          </p:nvPr>
        </p:nvSpPr>
        <p:spPr>
          <a:xfrm>
            <a:off x="-266507" y="6582597"/>
            <a:ext cx="8229600" cy="4525963"/>
          </a:xfrm>
        </p:spPr>
        <p:txBody>
          <a:bodyPr/>
          <a:lstStyle/>
          <a:p>
            <a:endParaRPr lang="zh-CN" altLang="en-US" dirty="0"/>
          </a:p>
        </p:txBody>
      </p:sp>
    </p:spTree>
    <p:extLst>
      <p:ext uri="{BB962C8B-B14F-4D97-AF65-F5344CB8AC3E}">
        <p14:creationId xmlns:p14="http://schemas.microsoft.com/office/powerpoint/2010/main" val="201416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par>
                                <p:cTn id="41" presetID="3"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linds(horizontal)">
                                      <p:cBhvr>
                                        <p:cTn id="56" dur="500"/>
                                        <p:tgtEl>
                                          <p:spTgt spid="11"/>
                                        </p:tgtEl>
                                      </p:cBhvr>
                                    </p:animEffect>
                                  </p:childTnLst>
                                </p:cTn>
                              </p:par>
                              <p:par>
                                <p:cTn id="57" presetID="3"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55776" y="2060848"/>
            <a:ext cx="7772400" cy="1470025"/>
          </a:xfrm>
        </p:spPr>
        <p:txBody>
          <a:bodyPr/>
          <a:lstStyle/>
          <a:p>
            <a:r>
              <a:rPr lang="en-US" altLang="zh-CN" dirty="0" smtClean="0"/>
              <a:t>Thank you!</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520908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Part 1: line1- line 13</a:t>
            </a:r>
          </a:p>
          <a:p>
            <a:r>
              <a:rPr lang="en-US" altLang="zh-CN" dirty="0" smtClean="0"/>
              <a:t>Part 2: line 14- line 28</a:t>
            </a:r>
          </a:p>
          <a:p>
            <a:r>
              <a:rPr lang="en-US" altLang="zh-CN" dirty="0" smtClean="0"/>
              <a:t>Part 3: line 29- line 51</a:t>
            </a:r>
            <a:endParaRPr lang="zh-CN" altLang="en-US" dirty="0"/>
          </a:p>
        </p:txBody>
      </p:sp>
    </p:spTree>
    <p:extLst>
      <p:ext uri="{BB962C8B-B14F-4D97-AF65-F5344CB8AC3E}">
        <p14:creationId xmlns:p14="http://schemas.microsoft.com/office/powerpoint/2010/main" val="424878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8155" y="2204864"/>
            <a:ext cx="8496943" cy="1384995"/>
          </a:xfrm>
          <a:prstGeom prst="rect">
            <a:avLst/>
          </a:prstGeom>
          <a:noFill/>
        </p:spPr>
        <p:txBody>
          <a:bodyPr wrap="square" rtlCol="0">
            <a:spAutoFit/>
          </a:bodyPr>
          <a:lstStyle/>
          <a:p>
            <a:r>
              <a:rPr lang="en-US" altLang="zh-CN" sz="2400" dirty="0"/>
              <a:t>      </a:t>
            </a:r>
            <a:r>
              <a:rPr lang="en-US" altLang="zh-CN" sz="2800" dirty="0"/>
              <a:t>Women can see small quantities of </a:t>
            </a:r>
            <a:r>
              <a:rPr lang="en-US" altLang="zh-CN" sz="2800" dirty="0" err="1"/>
              <a:t>dirt,while</a:t>
            </a:r>
            <a:r>
              <a:rPr lang="en-US" altLang="zh-CN" sz="2800" dirty="0"/>
              <a:t> men can't. This may lead to tragedy like what had happened in Pompeii. </a:t>
            </a:r>
          </a:p>
        </p:txBody>
      </p:sp>
      <p:sp>
        <p:nvSpPr>
          <p:cNvPr id="9" name="标题 8"/>
          <p:cNvSpPr>
            <a:spLocks noGrp="1"/>
          </p:cNvSpPr>
          <p:nvPr>
            <p:ph type="title"/>
          </p:nvPr>
        </p:nvSpPr>
        <p:spPr/>
        <p:txBody>
          <a:bodyPr>
            <a:normAutofit/>
          </a:bodyPr>
          <a:lstStyle/>
          <a:p>
            <a:r>
              <a:rPr lang="en-US" altLang="zh-CN" sz="3200" b="1" dirty="0"/>
              <a:t>Reading &amp; Summary(Erin</a:t>
            </a:r>
            <a:r>
              <a:rPr lang="en-US" altLang="zh-CN" sz="3200" b="1" dirty="0" smtClean="0"/>
              <a:t>)</a:t>
            </a:r>
            <a:endParaRPr lang="zh-CN" altLang="en-US" sz="3200" dirty="0"/>
          </a:p>
        </p:txBody>
      </p:sp>
      <p:sp>
        <p:nvSpPr>
          <p:cNvPr id="10" name="内容占位符 9"/>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42873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p:txBody>
          <a:bodyPr/>
          <a:lstStyle/>
          <a:p>
            <a:r>
              <a:rPr lang="en-US" altLang="zh-CN" sz="3200" b="1" dirty="0"/>
              <a:t>Question(Joyce)</a:t>
            </a:r>
          </a:p>
        </p:txBody>
      </p:sp>
      <p:sp>
        <p:nvSpPr>
          <p:cNvPr id="5123" name="Text Box 5"/>
          <p:cNvSpPr txBox="1">
            <a:spLocks noChangeArrowheads="1"/>
          </p:cNvSpPr>
          <p:nvPr/>
        </p:nvSpPr>
        <p:spPr bwMode="auto">
          <a:xfrm>
            <a:off x="762000" y="1752599"/>
            <a:ext cx="754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lang="en-US" altLang="zh-CN" sz="2400" dirty="0" smtClean="0">
                <a:latin typeface="Cambria" pitchFamily="18" charset="0"/>
                <a:ea typeface="华文楷体" pitchFamily="2" charset="-122"/>
              </a:rPr>
              <a:t>1.</a:t>
            </a:r>
            <a:r>
              <a:rPr lang="zh-CN" altLang="en-US" sz="2400" dirty="0" smtClean="0">
                <a:latin typeface="Cambria" pitchFamily="18" charset="0"/>
                <a:ea typeface="华文楷体" pitchFamily="2" charset="-122"/>
              </a:rPr>
              <a:t>标题</a:t>
            </a:r>
            <a:r>
              <a:rPr lang="zh-CN" altLang="en-US" sz="2400" dirty="0">
                <a:latin typeface="Cambria" pitchFamily="18" charset="0"/>
                <a:ea typeface="华文楷体" pitchFamily="2" charset="-122"/>
              </a:rPr>
              <a:t>“</a:t>
            </a:r>
            <a:r>
              <a:rPr lang="en-US" altLang="zh-CN" sz="2400" dirty="0">
                <a:latin typeface="Cambria" pitchFamily="18" charset="0"/>
                <a:ea typeface="华文楷体" pitchFamily="2" charset="-122"/>
              </a:rPr>
              <a:t>Batting Clean-up and Striking Out”</a:t>
            </a:r>
            <a:r>
              <a:rPr lang="zh-CN" altLang="en-US" sz="2400" dirty="0">
                <a:latin typeface="Cambria" pitchFamily="18" charset="0"/>
                <a:ea typeface="华文楷体" pitchFamily="2" charset="-122"/>
              </a:rPr>
              <a:t>什么意思？</a:t>
            </a:r>
          </a:p>
          <a:p>
            <a:pPr>
              <a:spcBef>
                <a:spcPct val="50000"/>
              </a:spcBef>
            </a:pPr>
            <a:r>
              <a:rPr lang="en-US" altLang="zh-CN" sz="2400" dirty="0">
                <a:latin typeface="Cambria" pitchFamily="18" charset="0"/>
                <a:ea typeface="华文楷体" pitchFamily="2" charset="-122"/>
              </a:rPr>
              <a:t>2.(line5) “dirt at the level of molecules” </a:t>
            </a:r>
            <a:r>
              <a:rPr lang="zh-CN" altLang="en-US" sz="2400" dirty="0">
                <a:latin typeface="Cambria" pitchFamily="18" charset="0"/>
                <a:ea typeface="华文楷体" pitchFamily="2" charset="-122"/>
              </a:rPr>
              <a:t>在本句中用做什么成分？是表强调吗？能不能省略前面的逗号将句子替换成“</a:t>
            </a:r>
            <a:r>
              <a:rPr lang="en-US" altLang="zh-CN" sz="2400" dirty="0">
                <a:latin typeface="Cambria" pitchFamily="18" charset="0"/>
                <a:ea typeface="华文楷体" pitchFamily="2" charset="-122"/>
              </a:rPr>
              <a:t>…that men cannot see and dirt at the level of molecules”?</a:t>
            </a:r>
          </a:p>
          <a:p>
            <a:pPr>
              <a:spcBef>
                <a:spcPct val="50000"/>
              </a:spcBef>
            </a:pPr>
            <a:r>
              <a:rPr lang="en-US" altLang="zh-CN" sz="2400" dirty="0">
                <a:latin typeface="Cambria" pitchFamily="18" charset="0"/>
                <a:ea typeface="华文楷体" pitchFamily="2" charset="-122"/>
              </a:rPr>
              <a:t>3.(line5,9) </a:t>
            </a:r>
            <a:r>
              <a:rPr lang="zh-CN" altLang="en-US" sz="2400" dirty="0">
                <a:latin typeface="Cambria" pitchFamily="18" charset="0"/>
                <a:ea typeface="华文楷体" pitchFamily="2" charset="-122"/>
              </a:rPr>
              <a:t>文章用了很多斜体，例如 “</a:t>
            </a:r>
            <a:r>
              <a:rPr lang="en-US" altLang="zh-CN" sz="2400" i="1" dirty="0">
                <a:latin typeface="Cambria" pitchFamily="18" charset="0"/>
                <a:ea typeface="华文楷体" pitchFamily="2" charset="-122"/>
              </a:rPr>
              <a:t>molecules</a:t>
            </a:r>
            <a:r>
              <a:rPr lang="en-US" altLang="zh-CN" sz="2400" dirty="0">
                <a:latin typeface="Cambria" pitchFamily="18" charset="0"/>
                <a:ea typeface="华文楷体" pitchFamily="2" charset="-122"/>
              </a:rPr>
              <a:t>”</a:t>
            </a:r>
            <a:r>
              <a:rPr lang="zh-CN" altLang="en-US" sz="2400" dirty="0">
                <a:latin typeface="Cambria" pitchFamily="18" charset="0"/>
                <a:ea typeface="华文楷体" pitchFamily="2" charset="-122"/>
              </a:rPr>
              <a:t>、“</a:t>
            </a:r>
            <a:r>
              <a:rPr lang="en-US" altLang="zh-CN" sz="2400" i="1" dirty="0">
                <a:latin typeface="Cambria" pitchFamily="18" charset="0"/>
                <a:ea typeface="华文楷体" pitchFamily="2" charset="-122"/>
              </a:rPr>
              <a:t>leave</a:t>
            </a:r>
            <a:r>
              <a:rPr lang="en-US" altLang="zh-CN" sz="2400" dirty="0">
                <a:latin typeface="Cambria" pitchFamily="18" charset="0"/>
                <a:ea typeface="华文楷体" pitchFamily="2" charset="-122"/>
              </a:rPr>
              <a:t>”</a:t>
            </a:r>
            <a:r>
              <a:rPr lang="zh-CN" altLang="en-US" sz="2400" dirty="0">
                <a:latin typeface="Cambria" pitchFamily="18" charset="0"/>
                <a:ea typeface="华文楷体" pitchFamily="2" charset="-122"/>
              </a:rPr>
              <a:t>，为什么？</a:t>
            </a:r>
          </a:p>
          <a:p>
            <a:pPr>
              <a:spcBef>
                <a:spcPct val="50000"/>
              </a:spcBef>
            </a:pPr>
            <a:r>
              <a:rPr lang="en-US" altLang="zh-CN" sz="2400" dirty="0">
                <a:latin typeface="Cambria" pitchFamily="18" charset="0"/>
                <a:ea typeface="华文楷体" pitchFamily="2" charset="-122"/>
              </a:rPr>
              <a:t>4.(line6)“large enough to support agriculture”</a:t>
            </a:r>
            <a:r>
              <a:rPr lang="zh-CN" altLang="en-US" sz="2400" dirty="0">
                <a:latin typeface="Cambria" pitchFamily="18" charset="0"/>
                <a:ea typeface="华文楷体" pitchFamily="2" charset="-122"/>
              </a:rPr>
              <a:t>怎么理解？</a:t>
            </a:r>
          </a:p>
          <a:p>
            <a:pPr>
              <a:spcBef>
                <a:spcPct val="50000"/>
              </a:spcBef>
            </a:pPr>
            <a:r>
              <a:rPr lang="en-US" altLang="zh-CN" sz="2400" dirty="0">
                <a:latin typeface="Cambria" pitchFamily="18" charset="0"/>
                <a:ea typeface="华文楷体" pitchFamily="2" charset="-122"/>
              </a:rPr>
              <a:t>5.(line8)</a:t>
            </a:r>
            <a:r>
              <a:rPr lang="zh-CN" altLang="en-US" sz="2400" dirty="0">
                <a:latin typeface="Cambria" pitchFamily="18" charset="0"/>
                <a:ea typeface="华文楷体" pitchFamily="2" charset="-122"/>
              </a:rPr>
              <a:t>为什么突然说“</a:t>
            </a:r>
            <a:r>
              <a:rPr lang="en-US" altLang="zh-CN" sz="2400" dirty="0">
                <a:latin typeface="Cambria" pitchFamily="18" charset="0"/>
                <a:ea typeface="华文楷体" pitchFamily="2" charset="-122"/>
              </a:rPr>
              <a:t>It’s mighty quiet around here!”</a:t>
            </a:r>
          </a:p>
        </p:txBody>
      </p:sp>
    </p:spTree>
    <p:extLst>
      <p:ext uri="{BB962C8B-B14F-4D97-AF65-F5344CB8AC3E}">
        <p14:creationId xmlns:p14="http://schemas.microsoft.com/office/powerpoint/2010/main" val="888587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zh-CN" sz="3200" b="1" dirty="0"/>
              <a:t>Pun</a:t>
            </a:r>
          </a:p>
        </p:txBody>
      </p:sp>
      <p:sp>
        <p:nvSpPr>
          <p:cNvPr id="6147" name="Rectangle 3"/>
          <p:cNvSpPr>
            <a:spLocks noGrp="1" noChangeArrowheads="1"/>
          </p:cNvSpPr>
          <p:nvPr>
            <p:ph type="body" idx="1"/>
          </p:nvPr>
        </p:nvSpPr>
        <p:spPr/>
        <p:txBody>
          <a:bodyPr/>
          <a:lstStyle/>
          <a:p>
            <a:r>
              <a:rPr lang="en-US" altLang="zh-CN" sz="2800" dirty="0"/>
              <a:t>The </a:t>
            </a:r>
            <a:r>
              <a:rPr lang="en-US" altLang="zh-CN" sz="2800" b="1" dirty="0"/>
              <a:t>pun</a:t>
            </a:r>
            <a:r>
              <a:rPr lang="en-US" altLang="zh-CN" sz="2800" dirty="0"/>
              <a:t>, also called </a:t>
            </a:r>
            <a:r>
              <a:rPr lang="en-US" altLang="zh-CN" sz="2800" b="1" dirty="0"/>
              <a:t>paronomasia</a:t>
            </a:r>
            <a:r>
              <a:rPr lang="en-US" altLang="zh-CN" sz="2800" dirty="0"/>
              <a:t>, is a form of word play that suggests two or more meanings, by exploiting multiple meanings of words, or of similar-sounding words, for an intended humorous or rhetorical effect.</a:t>
            </a:r>
            <a:r>
              <a:rPr lang="en-US" altLang="zh-CN" dirty="0"/>
              <a:t> </a:t>
            </a:r>
          </a:p>
        </p:txBody>
      </p:sp>
      <p:sp>
        <p:nvSpPr>
          <p:cNvPr id="6148" name="Text Box 4"/>
          <p:cNvSpPr txBox="1">
            <a:spLocks noChangeArrowheads="1"/>
          </p:cNvSpPr>
          <p:nvPr/>
        </p:nvSpPr>
        <p:spPr bwMode="auto">
          <a:xfrm>
            <a:off x="611188" y="4508500"/>
            <a:ext cx="8208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dirty="0">
                <a:ea typeface="华文楷体" pitchFamily="2" charset="-122"/>
              </a:rPr>
              <a:t>Example: Did you hear about the little moron who </a:t>
            </a:r>
            <a:r>
              <a:rPr lang="en-US" altLang="zh-CN" sz="2400" dirty="0">
                <a:solidFill>
                  <a:srgbClr val="FF0000"/>
                </a:solidFill>
                <a:ea typeface="华文楷体" pitchFamily="2" charset="-122"/>
              </a:rPr>
              <a:t>strained</a:t>
            </a:r>
            <a:r>
              <a:rPr lang="en-US" altLang="zh-CN" sz="2400" dirty="0">
                <a:ea typeface="华文楷体" pitchFamily="2" charset="-122"/>
              </a:rPr>
              <a:t> himself while running into the screen door? </a:t>
            </a:r>
          </a:p>
        </p:txBody>
      </p:sp>
    </p:spTree>
    <p:extLst>
      <p:ext uri="{BB962C8B-B14F-4D97-AF65-F5344CB8AC3E}">
        <p14:creationId xmlns:p14="http://schemas.microsoft.com/office/powerpoint/2010/main" val="244688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a:bodyPr>
          <a:lstStyle/>
          <a:p>
            <a:r>
              <a:rPr lang="en-US" altLang="zh-CN" sz="3200" b="1" dirty="0"/>
              <a:t>Translation</a:t>
            </a:r>
            <a:r>
              <a:rPr lang="zh-CN" altLang="en-US" sz="3200" b="1" dirty="0"/>
              <a:t>（</a:t>
            </a:r>
            <a:r>
              <a:rPr lang="en-US" altLang="zh-CN" sz="3200" b="1" dirty="0" err="1"/>
              <a:t>Syan</a:t>
            </a:r>
            <a:r>
              <a:rPr lang="zh-CN" altLang="en-US" sz="3200" b="1" dirty="0"/>
              <a:t>）</a:t>
            </a:r>
          </a:p>
        </p:txBody>
      </p:sp>
      <p:sp>
        <p:nvSpPr>
          <p:cNvPr id="2053" name="Rectangle 5"/>
          <p:cNvSpPr>
            <a:spLocks noGrp="1" noChangeArrowheads="1"/>
          </p:cNvSpPr>
          <p:nvPr>
            <p:ph type="body" idx="1"/>
          </p:nvPr>
        </p:nvSpPr>
        <p:spPr>
          <a:xfrm>
            <a:off x="-2257" y="1484784"/>
            <a:ext cx="9144000" cy="4709120"/>
          </a:xfrm>
        </p:spPr>
        <p:txBody>
          <a:bodyPr>
            <a:noAutofit/>
          </a:bodyPr>
          <a:lstStyle/>
          <a:p>
            <a:pPr>
              <a:lnSpc>
                <a:spcPct val="90000"/>
              </a:lnSpc>
            </a:pPr>
            <a:r>
              <a:rPr lang="en-US" altLang="zh-CN" sz="2800" dirty="0"/>
              <a:t>line6-line13</a:t>
            </a:r>
            <a:r>
              <a:rPr lang="zh-CN" altLang="en-US" sz="2800" dirty="0"/>
              <a:t>：</a:t>
            </a:r>
            <a:r>
              <a:rPr lang="en-US" altLang="zh-CN" sz="2800" dirty="0"/>
              <a:t>This can lead to tragedy…useful housework.</a:t>
            </a:r>
          </a:p>
          <a:p>
            <a:pPr>
              <a:lnSpc>
                <a:spcPct val="90000"/>
              </a:lnSpc>
            </a:pPr>
            <a:endParaRPr lang="en-US" altLang="zh-CN" sz="2800" dirty="0"/>
          </a:p>
          <a:p>
            <a:pPr>
              <a:lnSpc>
                <a:spcPct val="90000"/>
              </a:lnSpc>
            </a:pPr>
            <a:r>
              <a:rPr lang="zh-CN" altLang="en-US" sz="2800" dirty="0"/>
              <a:t>这会导致悲剧，就像在那个不幸的古城庞贝一样，那儿的居民在当地火山爆发时都难逃一死，被</a:t>
            </a:r>
            <a:r>
              <a:rPr lang="en-US" altLang="zh-CN" sz="2800" dirty="0"/>
              <a:t>20</a:t>
            </a:r>
            <a:r>
              <a:rPr lang="zh-CN" altLang="en-US" sz="2800" dirty="0"/>
              <a:t>尺厚的火山灰所覆盖。现在的人们经常会问：“这样的事情怎么会发生呢，当火山灰开始落下来的时候，庞贝人难道就不会离开吗？”答案是这样的：庞贝的传统是由男人做家务。他们从来不会注意到灰直到灰已经覆盖住了孩子们的大部分身体。“嘿！”这个男人说道（用拉丁语），“这附近真是太安静了！”这是一个主要的历史原因，</a:t>
            </a:r>
            <a:r>
              <a:rPr lang="zh-CN" altLang="en-US" sz="2800" dirty="0" smtClean="0"/>
              <a:t>解释了</a:t>
            </a:r>
            <a:r>
              <a:rPr lang="zh-CN" altLang="en-US" sz="2800"/>
              <a:t>为什么</a:t>
            </a:r>
            <a:r>
              <a:rPr lang="zh-CN" altLang="en-US" sz="2800" smtClean="0"/>
              <a:t>男人直到现在也极</a:t>
            </a:r>
            <a:r>
              <a:rPr lang="zh-CN" altLang="en-US" sz="2800" dirty="0"/>
              <a:t>少能够在做好家务上帮上忙。</a:t>
            </a:r>
          </a:p>
        </p:txBody>
      </p:sp>
    </p:spTree>
    <p:extLst>
      <p:ext uri="{BB962C8B-B14F-4D97-AF65-F5344CB8AC3E}">
        <p14:creationId xmlns:p14="http://schemas.microsoft.com/office/powerpoint/2010/main" val="203449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smtClean="0"/>
              <a:t>Connection(Edison)</a:t>
            </a:r>
            <a:endParaRPr lang="zh-CN" altLang="en-US" sz="3200" b="1" dirty="0"/>
          </a:p>
        </p:txBody>
      </p:sp>
      <p:sp>
        <p:nvSpPr>
          <p:cNvPr id="3" name="内容占位符 2"/>
          <p:cNvSpPr>
            <a:spLocks noGrp="1"/>
          </p:cNvSpPr>
          <p:nvPr>
            <p:ph idx="1"/>
          </p:nvPr>
        </p:nvSpPr>
        <p:spPr/>
        <p:txBody>
          <a:bodyPr/>
          <a:lstStyle/>
          <a:p>
            <a:r>
              <a:rPr lang="en-US" altLang="zh-CN" dirty="0" smtClean="0"/>
              <a:t>Line 2:primary </a:t>
            </a:r>
            <a:r>
              <a:rPr lang="en-US" altLang="zh-CN" dirty="0"/>
              <a:t>difference   </a:t>
            </a:r>
            <a:endParaRPr lang="en-US" altLang="zh-CN" dirty="0" smtClean="0"/>
          </a:p>
          <a:p>
            <a:r>
              <a:rPr lang="en-US" altLang="zh-CN" dirty="0" smtClean="0"/>
              <a:t>Line 5 :whereas</a:t>
            </a:r>
            <a:endParaRPr lang="zh-CN" altLang="zh-CN" dirty="0"/>
          </a:p>
          <a:p>
            <a:r>
              <a:rPr lang="en-US" altLang="zh-CN" dirty="0"/>
              <a:t> </a:t>
            </a:r>
            <a:endParaRPr lang="zh-CN" altLang="zh-CN" dirty="0"/>
          </a:p>
          <a:p>
            <a:r>
              <a:rPr lang="en-US" altLang="zh-CN" dirty="0"/>
              <a:t>The </a:t>
            </a:r>
            <a:r>
              <a:rPr lang="en-US" altLang="zh-CN" dirty="0">
                <a:solidFill>
                  <a:srgbClr val="FF0000"/>
                </a:solidFill>
              </a:rPr>
              <a:t>primary difference </a:t>
            </a:r>
            <a:r>
              <a:rPr lang="en-US" altLang="zh-CN" dirty="0"/>
              <a:t>between men and women is that women tend to think men as sloppy, </a:t>
            </a:r>
            <a:r>
              <a:rPr lang="en-US" altLang="zh-CN" dirty="0">
                <a:solidFill>
                  <a:srgbClr val="FF0000"/>
                </a:solidFill>
              </a:rPr>
              <a:t>whereas</a:t>
            </a:r>
            <a:r>
              <a:rPr lang="en-US" altLang="zh-CN" dirty="0"/>
              <a:t> men tend to think their counterparts as neat.</a:t>
            </a:r>
            <a:endParaRPr lang="zh-CN" altLang="zh-CN" dirty="0"/>
          </a:p>
          <a:p>
            <a:endParaRPr lang="zh-CN" altLang="en-US" dirty="0"/>
          </a:p>
        </p:txBody>
      </p:sp>
    </p:spTree>
    <p:extLst>
      <p:ext uri="{BB962C8B-B14F-4D97-AF65-F5344CB8AC3E}">
        <p14:creationId xmlns:p14="http://schemas.microsoft.com/office/powerpoint/2010/main" val="2567258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smtClean="0"/>
              <a:t>Comments(Susie)</a:t>
            </a:r>
            <a:endParaRPr lang="zh-CN" altLang="en-US" sz="3200" b="1" dirty="0"/>
          </a:p>
        </p:txBody>
      </p:sp>
      <p:sp>
        <p:nvSpPr>
          <p:cNvPr id="3" name="内容占位符 2"/>
          <p:cNvSpPr>
            <a:spLocks noGrp="1"/>
          </p:cNvSpPr>
          <p:nvPr>
            <p:ph idx="1"/>
          </p:nvPr>
        </p:nvSpPr>
        <p:spPr>
          <a:xfrm>
            <a:off x="457200" y="1600200"/>
            <a:ext cx="8229600" cy="5141168"/>
          </a:xfrm>
        </p:spPr>
        <p:txBody>
          <a:bodyPr>
            <a:normAutofit lnSpcReduction="10000"/>
          </a:bodyPr>
          <a:lstStyle/>
          <a:p>
            <a:r>
              <a:rPr lang="en-US" altLang="zh-CN" sz="2800" dirty="0" smtClean="0"/>
              <a:t>“The primary difference between men and women is that women can see extremely small quantities of dirt.”</a:t>
            </a:r>
          </a:p>
          <a:p>
            <a:r>
              <a:rPr lang="en-US" altLang="zh-CN" sz="2800" dirty="0" smtClean="0"/>
              <a:t>I  disagree with the author. </a:t>
            </a:r>
            <a:r>
              <a:rPr lang="en-US" altLang="zh-CN" sz="2800" dirty="0"/>
              <a:t>What enables men or women to see dirt lies not in </a:t>
            </a:r>
            <a:r>
              <a:rPr lang="en-US" altLang="zh-CN" sz="2800" dirty="0" smtClean="0"/>
              <a:t>hormonal</a:t>
            </a:r>
            <a:r>
              <a:rPr lang="en-US" altLang="zh-CN" sz="2800" dirty="0"/>
              <a:t> </a:t>
            </a:r>
            <a:r>
              <a:rPr lang="en-US" altLang="zh-CN" sz="2800" dirty="0" smtClean="0"/>
              <a:t>secretions,</a:t>
            </a:r>
            <a:r>
              <a:rPr lang="en-US" altLang="zh-CN" sz="2800" dirty="0"/>
              <a:t> but in personalities of </a:t>
            </a:r>
            <a:r>
              <a:rPr lang="en-US" altLang="zh-CN" sz="2800" dirty="0" smtClean="0"/>
              <a:t>every  individual</a:t>
            </a:r>
            <a:r>
              <a:rPr lang="en-US" altLang="zh-CN" sz="2800" dirty="0"/>
              <a:t>. Some men are just as neat and careful </a:t>
            </a:r>
            <a:r>
              <a:rPr lang="en-US" altLang="zh-CN" sz="2800" dirty="0" smtClean="0"/>
              <a:t> as</a:t>
            </a:r>
            <a:r>
              <a:rPr lang="en-US" altLang="zh-CN" sz="2800" dirty="0"/>
              <a:t> some women, so that they can also </a:t>
            </a:r>
            <a:r>
              <a:rPr lang="en-US" altLang="zh-CN" sz="2800" dirty="0" smtClean="0"/>
              <a:t>see extremely</a:t>
            </a:r>
            <a:r>
              <a:rPr lang="en-US" altLang="zh-CN" sz="2800" dirty="0"/>
              <a:t> small dirt ,too. </a:t>
            </a:r>
          </a:p>
          <a:p>
            <a:r>
              <a:rPr lang="en-US" altLang="zh-CN" sz="2800" dirty="0" smtClean="0"/>
              <a:t>The </a:t>
            </a:r>
            <a:r>
              <a:rPr lang="en-US" altLang="zh-CN" sz="2800" dirty="0"/>
              <a:t>primary difference between men and women is the different ways of thinking, not that women can see extremely small quantities of dirt. </a:t>
            </a:r>
            <a:endParaRPr lang="zh-CN" altLang="en-US" sz="2800" dirty="0"/>
          </a:p>
          <a:p>
            <a:endParaRPr lang="en-US" altLang="zh-CN"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54" y="548680"/>
            <a:ext cx="4657446" cy="6209928"/>
          </a:xfrm>
          <a:prstGeom prst="rect">
            <a:avLst/>
          </a:prstGeom>
        </p:spPr>
      </p:pic>
    </p:spTree>
    <p:extLst>
      <p:ext uri="{BB962C8B-B14F-4D97-AF65-F5344CB8AC3E}">
        <p14:creationId xmlns:p14="http://schemas.microsoft.com/office/powerpoint/2010/main" val="25428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360</TotalTime>
  <Words>1218</Words>
  <Application>Microsoft Office PowerPoint</Application>
  <PresentationFormat>全屏显示(4:3)</PresentationFormat>
  <Paragraphs>76</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龙腾四海</vt:lpstr>
      <vt:lpstr>Batting Clean-up  and Striking Out</vt:lpstr>
      <vt:lpstr>PowerPoint 演示文稿</vt:lpstr>
      <vt:lpstr>PowerPoint 演示文稿</vt:lpstr>
      <vt:lpstr>Reading &amp; Summary(Erin)</vt:lpstr>
      <vt:lpstr>Question(Joyce)</vt:lpstr>
      <vt:lpstr>Pun</vt:lpstr>
      <vt:lpstr>Translation（Syan）</vt:lpstr>
      <vt:lpstr>Connection(Edison)</vt:lpstr>
      <vt:lpstr>Comments(Susie)</vt:lpstr>
      <vt:lpstr>Reading &amp; Summary(Joyce)</vt:lpstr>
      <vt:lpstr>PowerPoint 演示文稿</vt:lpstr>
      <vt:lpstr>PowerPoint 演示文稿</vt:lpstr>
      <vt:lpstr>Questions (Susie)</vt:lpstr>
      <vt:lpstr> Translation(Erin)  </vt:lpstr>
      <vt:lpstr>Connection（Syan）</vt:lpstr>
      <vt:lpstr>Comments(Edison)</vt:lpstr>
      <vt:lpstr>Reading&amp;Summary(Edison)</vt:lpstr>
      <vt:lpstr>Question（Syan）</vt:lpstr>
      <vt:lpstr>Translation(Susie)</vt:lpstr>
      <vt:lpstr>Connection(Joyce)</vt:lpstr>
      <vt:lpstr>Comments (Erin)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COMMENTS</dc:title>
  <dc:creator>Administrator</dc:creator>
  <cp:lastModifiedBy>WIN</cp:lastModifiedBy>
  <cp:revision>42</cp:revision>
  <dcterms:created xsi:type="dcterms:W3CDTF">2016-06-01T07:45:55Z</dcterms:created>
  <dcterms:modified xsi:type="dcterms:W3CDTF">2016-06-05T13:11:02Z</dcterms:modified>
</cp:coreProperties>
</file>